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T Sans" panose="020B0604020202020204" charset="0"/>
      <p:regular r:id="rId28"/>
    </p:embeddedFont>
    <p:embeddedFont>
      <p:font typeface="Georgia Pro Bold" panose="020B0604020202020204" charset="0"/>
      <p:regular r:id="rId29"/>
    </p:embeddedFont>
    <p:embeddedFont>
      <p:font typeface="Georgia Pro" panose="020B0604020202020204" charset="0"/>
      <p:regular r:id="rId30"/>
    </p:embeddedFont>
    <p:embeddedFont>
      <p:font typeface="PT Sans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Duke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lidhur</a:t>
            </a:r>
            <a:r>
              <a:rPr lang="en-US" dirty="0"/>
              <a:t> </a:t>
            </a:r>
            <a:r>
              <a:rPr lang="en-US" dirty="0" err="1"/>
              <a:t>këto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statistikore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procedurat</a:t>
            </a:r>
            <a:r>
              <a:rPr lang="en-US" dirty="0"/>
              <a:t>,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mundësuar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vlerësim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plotë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efikasitetin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transparencën</a:t>
            </a:r>
            <a:r>
              <a:rPr lang="en-US" dirty="0"/>
              <a:t> e </a:t>
            </a:r>
            <a:r>
              <a:rPr lang="en-US" dirty="0" err="1"/>
              <a:t>prokurimeve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2024.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Mosbesimi tek institucionet është arsyeja kryesore për më shumë se gjysmën e individëve (55%) që nuk kanë raportuar raste. Ky rezultat sugjeron se ka një mungesë të besimit të thellë te autoritetet dhe institucionet përgjegjëse për trajtimin e rasteve të marrjes së ryshfetit, dhe qytetarët duket se mendojnë që denoncimet e tyre nuk do të sjellin ndonjë rezultat apo ndryshim të prekshëm.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perceptimi I qytetarëve në lidhje me përpjekjet e qeverisë për të luftuar korrupsionin në shëndetësi zbulojnë një mosbesim të theksuar ndaj angazhimit institucional në këtë fushë. Vetëm 13% e të anketuarve besojnë se qeveria po ndërmerr veprime të mjaftueshme për të adresuar korrupsionin në shëndetësi, çka sugjeron një nivel shumë të ulët të kënaqësisë me performancën e autoriteteve publike. Një shumicë dërrmuese prej 75% e të anketuarve shprehen se qeveria nuk po bën mjaftueshëm për të luftuar korrupsionin në sistemin shëndetësor. Ky nivel i lartë kritikash nënvizon jo vetëm humbjen e besimit në efektivitetin e masave ekzistuese, por edhe rritjen e shqetësimit publik për ndikimin negativ që ka korrupsioni mbi cilësinë, qasjen dhe barazinë në ofrimin e shërbimeve shëndetësore.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Perceptimi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korrupsionit</a:t>
            </a:r>
            <a:r>
              <a:rPr lang="en-US" dirty="0" smtClean="0"/>
              <a:t> - </a:t>
            </a:r>
            <a:r>
              <a:rPr lang="en-US" dirty="0" err="1" smtClean="0"/>
              <a:t>mënyrën</a:t>
            </a:r>
            <a:r>
              <a:rPr lang="en-US" dirty="0" smtClean="0"/>
              <a:t> se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qytetarët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aktorë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tjerë</a:t>
            </a:r>
            <a:r>
              <a:rPr lang="en-US" dirty="0" smtClean="0"/>
              <a:t> e </a:t>
            </a:r>
            <a:r>
              <a:rPr lang="en-US" dirty="0" err="1" smtClean="0"/>
              <a:t>vlerësojnë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ndiejnë</a:t>
            </a:r>
            <a:r>
              <a:rPr lang="en-US" dirty="0" smtClean="0"/>
              <a:t> </a:t>
            </a:r>
            <a:r>
              <a:rPr lang="en-US" dirty="0" err="1" smtClean="0"/>
              <a:t>praninë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përhapjen</a:t>
            </a:r>
            <a:r>
              <a:rPr lang="en-US" dirty="0" smtClean="0"/>
              <a:t> e </a:t>
            </a:r>
            <a:r>
              <a:rPr lang="en-US" dirty="0" err="1" smtClean="0"/>
              <a:t>korrupsionit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sektorin</a:t>
            </a:r>
            <a:r>
              <a:rPr lang="en-US" dirty="0" smtClean="0"/>
              <a:t> </a:t>
            </a:r>
            <a:r>
              <a:rPr lang="en-US" dirty="0" err="1" smtClean="0"/>
              <a:t>shëndetësor</a:t>
            </a:r>
            <a:r>
              <a:rPr lang="en-US" dirty="0" smtClean="0"/>
              <a:t>, </a:t>
            </a:r>
            <a:r>
              <a:rPr lang="en-US" dirty="0" err="1" smtClean="0"/>
              <a:t>pavarësisht</a:t>
            </a:r>
            <a:r>
              <a:rPr lang="en-US" dirty="0" smtClean="0"/>
              <a:t> </a:t>
            </a:r>
            <a:r>
              <a:rPr lang="en-US" dirty="0" err="1" smtClean="0"/>
              <a:t>nëse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jo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përvojë</a:t>
            </a:r>
            <a:r>
              <a:rPr lang="en-US" dirty="0" smtClean="0"/>
              <a:t> </a:t>
            </a:r>
            <a:r>
              <a:rPr lang="en-US" dirty="0" err="1" smtClean="0"/>
              <a:t>direkte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1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Pjesëmarrja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anketë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shpërndarë</a:t>
            </a:r>
            <a:r>
              <a:rPr lang="en-US" dirty="0"/>
              <a:t> </a:t>
            </a:r>
            <a:r>
              <a:rPr lang="en-US" dirty="0" err="1"/>
              <a:t>gjerësisht</a:t>
            </a:r>
            <a:r>
              <a:rPr lang="en-US" dirty="0"/>
              <a:t> </a:t>
            </a:r>
            <a:r>
              <a:rPr lang="en-US" dirty="0" err="1"/>
              <a:t>nëpër</a:t>
            </a:r>
            <a:r>
              <a:rPr lang="en-US" dirty="0"/>
              <a:t> </a:t>
            </a:r>
            <a:r>
              <a:rPr lang="en-US" dirty="0" err="1"/>
              <a:t>qarqe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me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devijime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përqindja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e </a:t>
            </a:r>
            <a:r>
              <a:rPr lang="en-US" dirty="0" err="1" smtClean="0"/>
              <a:t>popullsisë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mbiperfaqesim</a:t>
            </a:r>
            <a:r>
              <a:rPr lang="en-US" baseline="0" dirty="0" smtClean="0"/>
              <a:t> te </a:t>
            </a:r>
            <a:r>
              <a:rPr lang="en-US" baseline="0" dirty="0" err="1" smtClean="0"/>
              <a:t>disa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qarqeve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Tirana, </a:t>
            </a:r>
            <a:r>
              <a:rPr lang="en-US" baseline="0" dirty="0" err="1" smtClean="0"/>
              <a:t>Elbasani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dhe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krahasimisht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perqindjen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reale</a:t>
            </a:r>
            <a:r>
              <a:rPr lang="en-US" baseline="0" dirty="0" smtClean="0"/>
              <a:t> te </a:t>
            </a:r>
            <a:r>
              <a:rPr lang="en-US" baseline="0" dirty="0" err="1" smtClean="0"/>
              <a:t>popullsise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nenperfaqesim</a:t>
            </a:r>
            <a:r>
              <a:rPr lang="en-US" baseline="0" dirty="0" smtClean="0"/>
              <a:t> te </a:t>
            </a:r>
            <a:r>
              <a:rPr lang="en-US" baseline="0" dirty="0" err="1" smtClean="0"/>
              <a:t>qarqeve</a:t>
            </a:r>
            <a:r>
              <a:rPr lang="en-US" baseline="0" dirty="0" smtClean="0"/>
              <a:t> Durres, Shkoder, Vlore </a:t>
            </a:r>
            <a:r>
              <a:rPr lang="en-US" baseline="0" dirty="0" err="1" smtClean="0"/>
              <a:t>dhe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Fier</a:t>
            </a:r>
            <a:r>
              <a:rPr lang="en-US" baseline="0" dirty="0" smtClean="0"/>
              <a:t> 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Përfaqësimi</a:t>
            </a:r>
            <a:r>
              <a:rPr lang="en-US" dirty="0"/>
              <a:t> </a:t>
            </a:r>
            <a:r>
              <a:rPr lang="en-US" dirty="0" err="1"/>
              <a:t>shfaqet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zhbalancuar</a:t>
            </a:r>
            <a:r>
              <a:rPr lang="en-US" dirty="0"/>
              <a:t> midis </a:t>
            </a:r>
            <a:r>
              <a:rPr lang="en-US" dirty="0" err="1"/>
              <a:t>zonave</a:t>
            </a:r>
            <a:r>
              <a:rPr lang="en-US" dirty="0"/>
              <a:t> urbane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rurale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se 8 </a:t>
            </a:r>
            <a:r>
              <a:rPr lang="en-US" dirty="0" err="1"/>
              <a:t>në</a:t>
            </a:r>
            <a:r>
              <a:rPr lang="en-US" dirty="0"/>
              <a:t> 10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pyetur</a:t>
            </a:r>
            <a:r>
              <a:rPr lang="en-US" dirty="0"/>
              <a:t> (86.6%)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zonat</a:t>
            </a:r>
            <a:r>
              <a:rPr lang="en-US" dirty="0"/>
              <a:t> urbane, </a:t>
            </a:r>
            <a:r>
              <a:rPr lang="en-US" dirty="0" err="1"/>
              <a:t>ndërsa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13.4%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zonat</a:t>
            </a:r>
            <a:r>
              <a:rPr lang="en-US" dirty="0"/>
              <a:t> </a:t>
            </a:r>
            <a:r>
              <a:rPr lang="en-US" dirty="0" err="1"/>
              <a:t>rurale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Pothuaj 2 në 3 pjesëmarrës janë gra dhe vajza dhe 1/3 janë burra ose djem. Kjo mund të shpjegohet me faktin se nga studimet rezulton se pothuaj 60% e përdoruesve të shërbimeve të kujdesit parësor janë gra, ndërsa 40% janë burra.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Mbi 50% e të anketuarve i përkasin grupmoshës së mesme të popullsisë 35-54 vjeç - ata janë më aktivë në jetën sociale, ekonomike dhe profesionale, si dhe kanë njohuri shumë të mira në përdorimin e teknologjisë dhe platformave online. </a:t>
            </a:r>
          </a:p>
          <a:p>
            <a:r>
              <a:rPr lang="en-US"/>
              <a:t>Pjesëmarrja me vetëm 8% e të rinjve të grupmoshës 18-24 vjeç mund të jetë pasojë e drejtpërdrejtë e mungesës së interesit nga ana e tyre për shërbimet shëndetësore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Pyetësori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arritur</a:t>
            </a:r>
            <a:r>
              <a:rPr lang="en-US" dirty="0"/>
              <a:t> </a:t>
            </a:r>
            <a:r>
              <a:rPr lang="en-US" dirty="0" err="1"/>
              <a:t>kryesisht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me </a:t>
            </a:r>
            <a:r>
              <a:rPr lang="en-US" dirty="0" err="1"/>
              <a:t>arsim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universitar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pasuniversitar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(88.9%), </a:t>
            </a:r>
            <a:r>
              <a:rPr lang="en-US" dirty="0" err="1"/>
              <a:t>tregues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interesit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angazhimit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individëve</a:t>
            </a:r>
            <a:r>
              <a:rPr lang="en-US" dirty="0"/>
              <a:t> me </a:t>
            </a:r>
            <a:r>
              <a:rPr lang="en-US" dirty="0" err="1"/>
              <a:t>përgatitje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akademike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cilët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kontribuar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mënyrë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informuar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kritike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çështje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rëndësishme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lidhura</a:t>
            </a:r>
            <a:r>
              <a:rPr lang="en-US" dirty="0"/>
              <a:t> me </a:t>
            </a:r>
            <a:r>
              <a:rPr lang="en-US" dirty="0" err="1"/>
              <a:t>shëndetin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drejtën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shërbime</a:t>
            </a:r>
            <a:r>
              <a:rPr lang="en-US" dirty="0"/>
              <a:t> </a:t>
            </a:r>
            <a:r>
              <a:rPr lang="en-US" dirty="0" err="1"/>
              <a:t>shëndetësore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Duke </a:t>
            </a:r>
            <a:r>
              <a:rPr lang="en-US" dirty="0" err="1"/>
              <a:t>përfshirë</a:t>
            </a:r>
            <a:r>
              <a:rPr lang="en-US" dirty="0"/>
              <a:t> </a:t>
            </a:r>
            <a:r>
              <a:rPr lang="en-US" dirty="0" err="1"/>
              <a:t>buxhetet</a:t>
            </a:r>
            <a:r>
              <a:rPr lang="en-US" dirty="0"/>
              <a:t> e </a:t>
            </a:r>
            <a:r>
              <a:rPr lang="en-US" dirty="0" err="1"/>
              <a:t>deklaruara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Raportin</a:t>
            </a:r>
            <a:r>
              <a:rPr lang="en-US" dirty="0"/>
              <a:t> e </a:t>
            </a:r>
            <a:r>
              <a:rPr lang="en-US" dirty="0" err="1"/>
              <a:t>Monitorimit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Buxhetit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MSHMS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ardhurat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FDSKSH </a:t>
            </a:r>
            <a:r>
              <a:rPr lang="en-US" dirty="0" err="1"/>
              <a:t>rezultojnë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masën</a:t>
            </a:r>
            <a:r>
              <a:rPr lang="en-US" dirty="0"/>
              <a:t> 69.7 </a:t>
            </a:r>
            <a:r>
              <a:rPr lang="en-US" dirty="0" err="1"/>
              <a:t>mld</a:t>
            </a:r>
            <a:r>
              <a:rPr lang="en-US" dirty="0"/>
              <a:t> </a:t>
            </a:r>
            <a:r>
              <a:rPr lang="en-US" dirty="0" err="1"/>
              <a:t>lekë</a:t>
            </a:r>
            <a:r>
              <a:rPr lang="en-US" dirty="0"/>
              <a:t>. </a:t>
            </a:r>
            <a:r>
              <a:rPr lang="en-US" dirty="0" err="1"/>
              <a:t>Mesatarisht</a:t>
            </a:r>
            <a:r>
              <a:rPr lang="en-US" dirty="0"/>
              <a:t> </a:t>
            </a:r>
            <a:r>
              <a:rPr lang="en-US" dirty="0" err="1"/>
              <a:t>shpenzimet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shëndetësinë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përqindje</a:t>
            </a:r>
            <a:r>
              <a:rPr lang="en-US" dirty="0"/>
              <a:t> </a:t>
            </a:r>
            <a:r>
              <a:rPr lang="en-US" dirty="0" err="1"/>
              <a:t>ndaj</a:t>
            </a:r>
            <a:r>
              <a:rPr lang="en-US" dirty="0"/>
              <a:t> PBB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vite</a:t>
            </a:r>
            <a:r>
              <a:rPr lang="en-US" dirty="0"/>
              <a:t> </a:t>
            </a:r>
            <a:r>
              <a:rPr lang="en-US" dirty="0" err="1"/>
              <a:t>luhaten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intervalin</a:t>
            </a:r>
            <a:r>
              <a:rPr lang="en-US" dirty="0"/>
              <a:t> 2.8%-3.4%, me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mesatare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3.1% </a:t>
            </a:r>
            <a:r>
              <a:rPr lang="en-US" dirty="0" err="1"/>
              <a:t>të</a:t>
            </a:r>
            <a:r>
              <a:rPr lang="en-US" dirty="0"/>
              <a:t> PBB. </a:t>
            </a:r>
            <a:r>
              <a:rPr lang="en-US" dirty="0" err="1"/>
              <a:t>Ndërkohë</a:t>
            </a:r>
            <a:r>
              <a:rPr lang="en-US" dirty="0"/>
              <a:t> </a:t>
            </a:r>
            <a:r>
              <a:rPr lang="en-US" dirty="0" err="1"/>
              <a:t>shpenzimet</a:t>
            </a:r>
            <a:r>
              <a:rPr lang="en-US" dirty="0"/>
              <a:t> e </a:t>
            </a:r>
            <a:r>
              <a:rPr lang="en-US" dirty="0" err="1"/>
              <a:t>shëndetësisë</a:t>
            </a:r>
            <a:r>
              <a:rPr lang="en-US" dirty="0"/>
              <a:t> </a:t>
            </a:r>
            <a:r>
              <a:rPr lang="en-US" dirty="0" err="1"/>
              <a:t>ndaj</a:t>
            </a:r>
            <a:r>
              <a:rPr lang="en-US" dirty="0"/>
              <a:t> </a:t>
            </a:r>
            <a:r>
              <a:rPr lang="en-US" dirty="0" err="1"/>
              <a:t>shpenzimeve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përgjithshme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</a:t>
            </a:r>
            <a:r>
              <a:rPr lang="en-US" dirty="0" err="1"/>
              <a:t>përgjatë</a:t>
            </a:r>
            <a:r>
              <a:rPr lang="en-US" dirty="0"/>
              <a:t> </a:t>
            </a:r>
            <a:r>
              <a:rPr lang="en-US" dirty="0" err="1"/>
              <a:t>periudhës</a:t>
            </a:r>
            <a:r>
              <a:rPr lang="en-US" dirty="0"/>
              <a:t> 2017-2022 </a:t>
            </a:r>
            <a:r>
              <a:rPr lang="en-US" dirty="0" err="1"/>
              <a:t>rezultojnë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masën</a:t>
            </a:r>
            <a:r>
              <a:rPr lang="en-US" dirty="0"/>
              <a:t> 10%.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Përgjigjet</a:t>
            </a:r>
            <a:r>
              <a:rPr lang="en-US" dirty="0"/>
              <a:t> </a:t>
            </a:r>
            <a:r>
              <a:rPr lang="en-US" dirty="0" err="1"/>
              <a:t>tregojnë</a:t>
            </a:r>
            <a:r>
              <a:rPr lang="en-US" dirty="0"/>
              <a:t> se </a:t>
            </a:r>
            <a:r>
              <a:rPr lang="en-US" dirty="0" err="1"/>
              <a:t>korrupsioni</a:t>
            </a:r>
            <a:r>
              <a:rPr lang="en-US" dirty="0"/>
              <a:t> </a:t>
            </a:r>
            <a:r>
              <a:rPr lang="en-US" dirty="0" err="1"/>
              <a:t>perceptohet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problem </a:t>
            </a:r>
            <a:r>
              <a:rPr lang="en-US" dirty="0" err="1"/>
              <a:t>sistemik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ndikuar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faktorë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ndryshëm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cilët</a:t>
            </a:r>
            <a:r>
              <a:rPr lang="en-US" dirty="0"/>
              <a:t> </a:t>
            </a:r>
            <a:r>
              <a:rPr lang="en-US" dirty="0" err="1"/>
              <a:t>përfshijnë</a:t>
            </a:r>
            <a:r>
              <a:rPr lang="en-US" dirty="0"/>
              <a:t> </a:t>
            </a:r>
            <a:r>
              <a:rPr lang="en-US" dirty="0" err="1"/>
              <a:t>elementë</a:t>
            </a:r>
            <a:r>
              <a:rPr lang="en-US" dirty="0"/>
              <a:t> </a:t>
            </a:r>
            <a:r>
              <a:rPr lang="en-US" dirty="0" err="1"/>
              <a:t>strukturorë</a:t>
            </a:r>
            <a:r>
              <a:rPr lang="en-US" dirty="0"/>
              <a:t>, </a:t>
            </a:r>
            <a:r>
              <a:rPr lang="en-US" dirty="0" err="1"/>
              <a:t>kulturorë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institucionalë</a:t>
            </a:r>
            <a:r>
              <a:rPr lang="en-US" dirty="0"/>
              <a:t>, duke </a:t>
            </a:r>
            <a:r>
              <a:rPr lang="en-US" dirty="0" err="1"/>
              <a:t>përfshirë</a:t>
            </a:r>
            <a:r>
              <a:rPr lang="en-US" dirty="0"/>
              <a:t> </a:t>
            </a:r>
            <a:r>
              <a:rPr lang="en-US" dirty="0" err="1"/>
              <a:t>normat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dobësinë</a:t>
            </a:r>
            <a:r>
              <a:rPr lang="en-US" dirty="0"/>
              <a:t> e </a:t>
            </a:r>
            <a:r>
              <a:rPr lang="en-US" dirty="0" err="1"/>
              <a:t>institucioneve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Më shumë se 6 në 10 të pyetur mendojnë se strukturat e shërbimit shëndetësor publik në të gjitha nivelet janë shumë të prekura nga fenomeni i korrupsionit dhe vetëm rreth 12% janë të bindur se janë pak ose aspak të prekura.</a:t>
            </a:r>
          </a:p>
          <a:p>
            <a:r>
              <a:rPr lang="en-US"/>
              <a:t>Spitalet universitare perceptohen si më të korruptuarat nga 8 në 10 të anketuar (81%)</a:t>
            </a:r>
          </a:p>
          <a:p>
            <a:r>
              <a:rPr lang="en-US"/>
              <a:t>Spitalet rajonale perceptohen si shumë të korruptuara nga 76% e të anketuarve, çka tregon një mosbesim të madh në këtë nivel të shërbimit shëndetësor</a:t>
            </a:r>
          </a:p>
          <a:p>
            <a:r>
              <a:rPr lang="en-US"/>
              <a:t>Spitalet bashkiake perceptohen si shumë të korruptuara nga 60% e burrave dhe 55% e grave</a:t>
            </a:r>
          </a:p>
          <a:p>
            <a:r>
              <a:rPr lang="en-US"/>
              <a:t>Qendrat e specialiteteve po ashtu perceptohen me nivel të lartë korrupsioni me 57% të burrave dhe 53% të grave që besojnë se korrupsioni është shumë i përhapur</a:t>
            </a:r>
          </a:p>
          <a:p>
            <a:r>
              <a:rPr lang="en-US"/>
              <a:t>Qendrat shëndetësore perceptohen si më pak të korruptuara në krahasim me institucionet e tjera shëndetësore, k gGratë kanë pak më shumë tendencë t’i shohin qendrat shëndetësore si “shumë të prekura” nga korrupsioni (30%), krahasuar me burrat (27%)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84%)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deklaruar</a:t>
            </a:r>
            <a:r>
              <a:rPr lang="en-US" dirty="0"/>
              <a:t> se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përballur</a:t>
            </a:r>
            <a:r>
              <a:rPr lang="en-US" dirty="0"/>
              <a:t> me </a:t>
            </a:r>
            <a:r>
              <a:rPr lang="en-US" dirty="0" err="1"/>
              <a:t>situata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tilla</a:t>
            </a:r>
            <a:r>
              <a:rPr lang="en-US" dirty="0"/>
              <a:t>, </a:t>
            </a:r>
            <a:r>
              <a:rPr lang="en-US" dirty="0" err="1"/>
              <a:t>qoftë</a:t>
            </a:r>
            <a:r>
              <a:rPr lang="en-US" dirty="0"/>
              <a:t> </a:t>
            </a:r>
            <a:r>
              <a:rPr lang="en-US" dirty="0" err="1"/>
              <a:t>personalisht</a:t>
            </a:r>
            <a:r>
              <a:rPr lang="en-US" dirty="0"/>
              <a:t>, </a:t>
            </a:r>
            <a:r>
              <a:rPr lang="en-US" dirty="0" err="1"/>
              <a:t>qoftë</a:t>
            </a:r>
            <a:r>
              <a:rPr lang="en-US" dirty="0"/>
              <a:t> </a:t>
            </a:r>
            <a:r>
              <a:rPr lang="en-US" dirty="0" err="1"/>
              <a:t>përmes</a:t>
            </a:r>
            <a:r>
              <a:rPr lang="en-US" dirty="0"/>
              <a:t> </a:t>
            </a:r>
            <a:r>
              <a:rPr lang="en-US" dirty="0" err="1"/>
              <a:t>dikujt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njohin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dhënë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/ </a:t>
            </a:r>
            <a:r>
              <a:rPr lang="en-US" dirty="0" err="1"/>
              <a:t>ryshfet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marrjen</a:t>
            </a:r>
            <a:r>
              <a:rPr lang="en-US" dirty="0"/>
              <a:t> e </a:t>
            </a:r>
            <a:r>
              <a:rPr lang="en-US" dirty="0" err="1"/>
              <a:t>shërbimit</a:t>
            </a:r>
            <a:endParaRPr lang="en-US" dirty="0"/>
          </a:p>
          <a:p>
            <a:r>
              <a:rPr lang="en-US" dirty="0" err="1"/>
              <a:t>Vetëm</a:t>
            </a:r>
            <a:r>
              <a:rPr lang="en-US" dirty="0"/>
              <a:t> 16% e </a:t>
            </a:r>
            <a:r>
              <a:rPr lang="en-US" dirty="0" err="1"/>
              <a:t>pjesëmarrësve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raportuar</a:t>
            </a:r>
            <a:r>
              <a:rPr lang="en-US" dirty="0"/>
              <a:t> se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hasur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tilla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Ndër ata që kanë raportuar raste të ryshfetit (9% e pjesëmarrësve në anketë). rreth 63% kanë zgjedhur ta bëjnë këtë pranë vetë strukturave shëndetësore, si spitale, qendra shëndetësore apo klinika. Ky rezultat sugjeron njëfarë besimi në kapacitetin e autoriteteve vendore brenda sistemit për të adresuar raste të tilla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svg"/><Relationship Id="rId4" Type="http://schemas.openxmlformats.org/officeDocument/2006/relationships/image" Target="../media/image19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9.svg"/><Relationship Id="rId3" Type="http://schemas.openxmlformats.org/officeDocument/2006/relationships/image" Target="../media/image3.png"/><Relationship Id="rId7" Type="http://schemas.openxmlformats.org/officeDocument/2006/relationships/image" Target="../media/image43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6.svg"/><Relationship Id="rId4" Type="http://schemas.openxmlformats.org/officeDocument/2006/relationships/image" Target="../media/image4.png"/><Relationship Id="rId9" Type="http://schemas.openxmlformats.org/officeDocument/2006/relationships/image" Target="../media/image36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56.svg"/><Relationship Id="rId17" Type="http://schemas.openxmlformats.org/officeDocument/2006/relationships/image" Target="../media/image61.svg"/><Relationship Id="rId2" Type="http://schemas.openxmlformats.org/officeDocument/2006/relationships/image" Target="../media/image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59.svg"/><Relationship Id="rId10" Type="http://schemas.openxmlformats.org/officeDocument/2006/relationships/image" Target="../media/image49.svg"/><Relationship Id="rId4" Type="http://schemas.openxmlformats.org/officeDocument/2006/relationships/image" Target="../media/image39.png"/><Relationship Id="rId9" Type="http://schemas.openxmlformats.org/officeDocument/2006/relationships/image" Target="../media/image38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6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6.svg"/><Relationship Id="rId4" Type="http://schemas.openxmlformats.org/officeDocument/2006/relationships/image" Target="../media/image51.png"/><Relationship Id="rId9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7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76.svg"/><Relationship Id="rId5" Type="http://schemas.openxmlformats.org/officeDocument/2006/relationships/image" Target="../media/image66.sv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7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0600" y="0"/>
            <a:ext cx="20262648" cy="12233406"/>
          </a:xfrm>
          <a:custGeom>
            <a:avLst/>
            <a:gdLst/>
            <a:ahLst/>
            <a:cxnLst/>
            <a:rect l="l" t="t" r="r" b="b"/>
            <a:pathLst>
              <a:path w="20262648" h="12233406">
                <a:moveTo>
                  <a:pt x="0" y="0"/>
                </a:moveTo>
                <a:lnTo>
                  <a:pt x="20262647" y="0"/>
                </a:lnTo>
                <a:lnTo>
                  <a:pt x="20262647" y="12233406"/>
                </a:lnTo>
                <a:lnTo>
                  <a:pt x="0" y="1223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8824" t="-10346" b="-1034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52400" y="1561216"/>
            <a:ext cx="16008284" cy="10672190"/>
          </a:xfrm>
          <a:custGeom>
            <a:avLst/>
            <a:gdLst/>
            <a:ahLst/>
            <a:cxnLst/>
            <a:rect l="l" t="t" r="r" b="b"/>
            <a:pathLst>
              <a:path w="16008284" h="10672190">
                <a:moveTo>
                  <a:pt x="0" y="0"/>
                </a:moveTo>
                <a:lnTo>
                  <a:pt x="16008284" y="0"/>
                </a:lnTo>
                <a:lnTo>
                  <a:pt x="16008284" y="10672189"/>
                </a:lnTo>
                <a:lnTo>
                  <a:pt x="0" y="10672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2936" y="2797124"/>
            <a:ext cx="11671155" cy="125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3"/>
              </a:lnSpc>
            </a:pPr>
            <a:r>
              <a:rPr lang="en-US" sz="4168" b="1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VLERËSIM I PERCEPTIMIT </a:t>
            </a:r>
          </a:p>
          <a:p>
            <a:pPr algn="ctr">
              <a:lnSpc>
                <a:spcPts val="5043"/>
              </a:lnSpc>
            </a:pPr>
            <a:r>
              <a:rPr lang="en-US" sz="4168" b="1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 PUBLIKUT SHQIPTAR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2936" y="4223435"/>
            <a:ext cx="11210141" cy="120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4"/>
              </a:lnSpc>
            </a:pPr>
            <a:r>
              <a:rPr lang="en-US" sz="4003" b="1">
                <a:solidFill>
                  <a:srgbClr val="C02C28"/>
                </a:solidFill>
                <a:latin typeface="PT Sans Bold"/>
                <a:ea typeface="PT Sans Bold"/>
                <a:cs typeface="PT Sans Bold"/>
                <a:sym typeface="PT Sans Bold"/>
              </a:rPr>
              <a:t>MBI KORRUPSIONIN </a:t>
            </a:r>
          </a:p>
          <a:p>
            <a:pPr algn="ctr">
              <a:lnSpc>
                <a:spcPts val="4844"/>
              </a:lnSpc>
            </a:pPr>
            <a:r>
              <a:rPr lang="en-US" sz="4003" b="1">
                <a:solidFill>
                  <a:srgbClr val="C02C28"/>
                </a:solidFill>
                <a:latin typeface="PT Sans Bold"/>
                <a:ea typeface="PT Sans Bold"/>
                <a:cs typeface="PT Sans Bold"/>
                <a:sym typeface="PT Sans Bold"/>
              </a:rPr>
              <a:t>NË SEKTORIN E SHËNDETËSISË</a:t>
            </a:r>
          </a:p>
        </p:txBody>
      </p:sp>
      <p:sp>
        <p:nvSpPr>
          <p:cNvPr id="6" name="Freeform 6"/>
          <p:cNvSpPr/>
          <p:nvPr/>
        </p:nvSpPr>
        <p:spPr>
          <a:xfrm>
            <a:off x="1447800" y="431232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95900"/>
            <a:ext cx="1218339" cy="1218339"/>
          </a:xfrm>
          <a:custGeom>
            <a:avLst/>
            <a:gdLst/>
            <a:ahLst/>
            <a:cxnLst/>
            <a:rect l="l" t="t" r="r" b="b"/>
            <a:pathLst>
              <a:path w="1218339" h="1218339">
                <a:moveTo>
                  <a:pt x="0" y="0"/>
                </a:moveTo>
                <a:lnTo>
                  <a:pt x="1218339" y="0"/>
                </a:lnTo>
                <a:lnTo>
                  <a:pt x="1218339" y="1218339"/>
                </a:lnTo>
                <a:lnTo>
                  <a:pt x="0" y="1218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429500"/>
            <a:ext cx="1230458" cy="1230458"/>
          </a:xfrm>
          <a:custGeom>
            <a:avLst/>
            <a:gdLst/>
            <a:ahLst/>
            <a:cxnLst/>
            <a:rect l="l" t="t" r="r" b="b"/>
            <a:pathLst>
              <a:path w="1230458" h="1230458">
                <a:moveTo>
                  <a:pt x="0" y="0"/>
                </a:moveTo>
                <a:lnTo>
                  <a:pt x="1230458" y="0"/>
                </a:lnTo>
                <a:lnTo>
                  <a:pt x="1230458" y="1230458"/>
                </a:lnTo>
                <a:lnTo>
                  <a:pt x="0" y="1230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0819" y="2255076"/>
            <a:ext cx="714756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INSTITUCIONET MË TË PREKURA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0819" y="3166448"/>
            <a:ext cx="1585274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1"/>
              </a:lnSpc>
              <a:spcBef>
                <a:spcPct val="0"/>
              </a:spcBef>
            </a:pP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se 6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10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pyetur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mendojnë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se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strukturat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shërbimit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publik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gjitha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nivelet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janë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prekura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nga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fenomeni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korrupsionit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vetëm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rreth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12%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janë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bindur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se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janë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pak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ose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aspak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65" b="1" dirty="0" err="1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prekura</a:t>
            </a:r>
            <a:r>
              <a:rPr lang="en-US" sz="3265" b="1" dirty="0" smtClean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  <a:endParaRPr lang="en-US" sz="3265" b="1" dirty="0">
              <a:solidFill>
                <a:srgbClr val="B3002A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76270" y="5689723"/>
            <a:ext cx="14135460" cy="430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8"/>
              </a:lnSpc>
              <a:spcBef>
                <a:spcPct val="0"/>
              </a:spcBef>
            </a:pP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Spitalet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universitare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perceptohen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korruptuarat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nga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8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10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anketuar</a:t>
            </a:r>
            <a:r>
              <a:rPr lang="en-US" sz="28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(81%)</a:t>
            </a:r>
            <a:endParaRPr lang="en-US" sz="2866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12780" y="7710670"/>
            <a:ext cx="14628037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7"/>
              </a:lnSpc>
              <a:spcBef>
                <a:spcPct val="0"/>
              </a:spcBef>
            </a:pP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Spitalet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rajonale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perceptohen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korruptuara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nga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76% e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anketuarve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çka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tregon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një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mosbesim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madh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këtë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nivel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shërbimit</a:t>
            </a:r>
            <a:r>
              <a:rPr lang="en-US" sz="2989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989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endParaRPr lang="en-US" sz="2989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1211370"/>
            <a:ext cx="18288000" cy="7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7"/>
              </a:lnSpc>
              <a:spcBef>
                <a:spcPct val="0"/>
              </a:spcBef>
            </a:pPr>
            <a:r>
              <a:rPr lang="en-US" sz="47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GJETJET - PERCEPTIMI</a:t>
            </a:r>
          </a:p>
        </p:txBody>
      </p:sp>
      <p:sp>
        <p:nvSpPr>
          <p:cNvPr id="9" name="Freeform 9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619164"/>
            <a:ext cx="1048672" cy="1048672"/>
          </a:xfrm>
          <a:custGeom>
            <a:avLst/>
            <a:gdLst/>
            <a:ahLst/>
            <a:cxnLst/>
            <a:rect l="l" t="t" r="r" b="b"/>
            <a:pathLst>
              <a:path w="1048672" h="1048672">
                <a:moveTo>
                  <a:pt x="0" y="0"/>
                </a:moveTo>
                <a:lnTo>
                  <a:pt x="1048672" y="0"/>
                </a:lnTo>
                <a:lnTo>
                  <a:pt x="1048672" y="1048672"/>
                </a:lnTo>
                <a:lnTo>
                  <a:pt x="0" y="1048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896100"/>
            <a:ext cx="1048672" cy="1048672"/>
          </a:xfrm>
          <a:custGeom>
            <a:avLst/>
            <a:gdLst/>
            <a:ahLst/>
            <a:cxnLst/>
            <a:rect l="l" t="t" r="r" b="b"/>
            <a:pathLst>
              <a:path w="1048672" h="1048672">
                <a:moveTo>
                  <a:pt x="0" y="0"/>
                </a:moveTo>
                <a:lnTo>
                  <a:pt x="1048672" y="0"/>
                </a:lnTo>
                <a:lnTo>
                  <a:pt x="1048672" y="1048672"/>
                </a:lnTo>
                <a:lnTo>
                  <a:pt x="0" y="1048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47038" y="4884220"/>
            <a:ext cx="12992961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85"/>
              </a:lnSpc>
              <a:spcBef>
                <a:spcPct val="0"/>
              </a:spcBef>
            </a:pP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Qendrat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specialiteteve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po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ashtu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perceptohen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me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nivel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lartë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me 57%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burrave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53%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grave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besojnë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se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është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32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2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përhapur</a:t>
            </a:r>
            <a:endParaRPr lang="en-US" sz="3200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47039" y="6972300"/>
            <a:ext cx="15012261" cy="132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3"/>
              </a:lnSpc>
              <a:spcBef>
                <a:spcPct val="0"/>
              </a:spcBef>
            </a:pP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Qendrat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perceptohen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pak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korruptuara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krahasim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me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institucionet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tjera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ku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gratë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kanë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pak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tendencë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t’i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shohin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qendrat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“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prekura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”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nga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(30%),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krahasuar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me </a:t>
            </a:r>
            <a:r>
              <a:rPr lang="en-US" sz="2895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burrat</a:t>
            </a:r>
            <a:r>
              <a:rPr lang="en-US" sz="2895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(27%)</a:t>
            </a:r>
            <a:endParaRPr lang="en-US" sz="2895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56788" y="2730410"/>
            <a:ext cx="1192496" cy="1192496"/>
          </a:xfrm>
          <a:custGeom>
            <a:avLst/>
            <a:gdLst/>
            <a:ahLst/>
            <a:cxnLst/>
            <a:rect l="l" t="t" r="r" b="b"/>
            <a:pathLst>
              <a:path w="1192496" h="1192496">
                <a:moveTo>
                  <a:pt x="0" y="0"/>
                </a:moveTo>
                <a:lnTo>
                  <a:pt x="1192496" y="0"/>
                </a:lnTo>
                <a:lnTo>
                  <a:pt x="1192496" y="1192496"/>
                </a:lnTo>
                <a:lnTo>
                  <a:pt x="0" y="11924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47039" y="3064060"/>
            <a:ext cx="12861098" cy="107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5"/>
              </a:lnSpc>
              <a:spcBef>
                <a:spcPct val="0"/>
              </a:spcBef>
            </a:pP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Spitalet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bashkiake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perceptohen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korruptuara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nga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60% e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burrave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1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351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55% e grave</a:t>
            </a:r>
            <a:endParaRPr lang="en-US" sz="3516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6788" y="2037057"/>
            <a:ext cx="714756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Institucionet</a:t>
            </a:r>
            <a:r>
              <a:rPr lang="en-US" sz="3999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999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3999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999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999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999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prekura</a:t>
            </a:r>
            <a:endParaRPr lang="en-US" sz="3999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1211370"/>
            <a:ext cx="18288000" cy="7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7"/>
              </a:lnSpc>
              <a:spcBef>
                <a:spcPct val="0"/>
              </a:spcBef>
            </a:pPr>
            <a:r>
              <a:rPr lang="en-US" sz="47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GJETJET - PERCEPTIMI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787231"/>
            <a:ext cx="18288000" cy="62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  <a:spcBef>
                <a:spcPct val="0"/>
              </a:spcBef>
            </a:pPr>
            <a:r>
              <a:rPr lang="en-US" sz="4099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EKSPERIENCAT PERSONALE</a:t>
            </a:r>
          </a:p>
        </p:txBody>
      </p:sp>
      <p:sp>
        <p:nvSpPr>
          <p:cNvPr id="3" name="Freeform 3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77489" y="3688157"/>
            <a:ext cx="16133022" cy="4640258"/>
            <a:chOff x="0" y="0"/>
            <a:chExt cx="2124645" cy="6111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4645" cy="611101"/>
            </a:xfrm>
            <a:custGeom>
              <a:avLst/>
              <a:gdLst/>
              <a:ahLst/>
              <a:cxnLst/>
              <a:rect l="l" t="t" r="r" b="b"/>
              <a:pathLst>
                <a:path w="2124645" h="611101">
                  <a:moveTo>
                    <a:pt x="0" y="0"/>
                  </a:moveTo>
                  <a:lnTo>
                    <a:pt x="2124645" y="0"/>
                  </a:lnTo>
                  <a:lnTo>
                    <a:pt x="2124645" y="611101"/>
                  </a:lnTo>
                  <a:lnTo>
                    <a:pt x="0" y="611101"/>
                  </a:lnTo>
                  <a:close/>
                </a:path>
              </a:pathLst>
            </a:custGeom>
            <a:solidFill>
              <a:srgbClr val="0F528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24645" cy="658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5509" y="4107750"/>
            <a:ext cx="4498574" cy="1544148"/>
            <a:chOff x="0" y="0"/>
            <a:chExt cx="915545" cy="3142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5545" cy="314263"/>
            </a:xfrm>
            <a:custGeom>
              <a:avLst/>
              <a:gdLst/>
              <a:ahLst/>
              <a:cxnLst/>
              <a:rect l="l" t="t" r="r" b="b"/>
              <a:pathLst>
                <a:path w="915545" h="314263">
                  <a:moveTo>
                    <a:pt x="24094" y="0"/>
                  </a:moveTo>
                  <a:lnTo>
                    <a:pt x="891451" y="0"/>
                  </a:lnTo>
                  <a:cubicBezTo>
                    <a:pt x="897841" y="0"/>
                    <a:pt x="903969" y="2538"/>
                    <a:pt x="908488" y="7057"/>
                  </a:cubicBezTo>
                  <a:cubicBezTo>
                    <a:pt x="913006" y="11575"/>
                    <a:pt x="915545" y="17704"/>
                    <a:pt x="915545" y="24094"/>
                  </a:cubicBezTo>
                  <a:lnTo>
                    <a:pt x="915545" y="290170"/>
                  </a:lnTo>
                  <a:cubicBezTo>
                    <a:pt x="915545" y="296560"/>
                    <a:pt x="913006" y="302688"/>
                    <a:pt x="908488" y="307206"/>
                  </a:cubicBezTo>
                  <a:cubicBezTo>
                    <a:pt x="903969" y="311725"/>
                    <a:pt x="897841" y="314263"/>
                    <a:pt x="891451" y="314263"/>
                  </a:cubicBezTo>
                  <a:lnTo>
                    <a:pt x="24094" y="314263"/>
                  </a:lnTo>
                  <a:cubicBezTo>
                    <a:pt x="17704" y="314263"/>
                    <a:pt x="11575" y="311725"/>
                    <a:pt x="7057" y="307206"/>
                  </a:cubicBezTo>
                  <a:cubicBezTo>
                    <a:pt x="2538" y="302688"/>
                    <a:pt x="0" y="296560"/>
                    <a:pt x="0" y="290170"/>
                  </a:cubicBezTo>
                  <a:lnTo>
                    <a:pt x="0" y="24094"/>
                  </a:lnTo>
                  <a:cubicBezTo>
                    <a:pt x="0" y="17704"/>
                    <a:pt x="2538" y="11575"/>
                    <a:pt x="7057" y="7057"/>
                  </a:cubicBezTo>
                  <a:cubicBezTo>
                    <a:pt x="11575" y="2538"/>
                    <a:pt x="17704" y="0"/>
                    <a:pt x="24094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915545" cy="304738"/>
            </a:xfrm>
            <a:prstGeom prst="rect">
              <a:avLst/>
            </a:prstGeom>
          </p:spPr>
          <p:txBody>
            <a:bodyPr lIns="28502" tIns="28502" rIns="28502" bIns="28502" rtlCol="0" anchor="ctr"/>
            <a:lstStyle/>
            <a:p>
              <a:pPr algn="ctr">
                <a:lnSpc>
                  <a:spcPts val="156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5509" y="6001992"/>
            <a:ext cx="4498574" cy="1651991"/>
            <a:chOff x="0" y="0"/>
            <a:chExt cx="915545" cy="3362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5545" cy="336211"/>
            </a:xfrm>
            <a:custGeom>
              <a:avLst/>
              <a:gdLst/>
              <a:ahLst/>
              <a:cxnLst/>
              <a:rect l="l" t="t" r="r" b="b"/>
              <a:pathLst>
                <a:path w="915545" h="336211">
                  <a:moveTo>
                    <a:pt x="24094" y="0"/>
                  </a:moveTo>
                  <a:lnTo>
                    <a:pt x="891451" y="0"/>
                  </a:lnTo>
                  <a:cubicBezTo>
                    <a:pt x="897841" y="0"/>
                    <a:pt x="903969" y="2538"/>
                    <a:pt x="908488" y="7057"/>
                  </a:cubicBezTo>
                  <a:cubicBezTo>
                    <a:pt x="913006" y="11575"/>
                    <a:pt x="915545" y="17704"/>
                    <a:pt x="915545" y="24094"/>
                  </a:cubicBezTo>
                  <a:lnTo>
                    <a:pt x="915545" y="312118"/>
                  </a:lnTo>
                  <a:cubicBezTo>
                    <a:pt x="915545" y="318508"/>
                    <a:pt x="913006" y="324636"/>
                    <a:pt x="908488" y="329154"/>
                  </a:cubicBezTo>
                  <a:cubicBezTo>
                    <a:pt x="903969" y="333673"/>
                    <a:pt x="897841" y="336211"/>
                    <a:pt x="891451" y="336211"/>
                  </a:cubicBezTo>
                  <a:lnTo>
                    <a:pt x="24094" y="336211"/>
                  </a:lnTo>
                  <a:cubicBezTo>
                    <a:pt x="17704" y="336211"/>
                    <a:pt x="11575" y="333673"/>
                    <a:pt x="7057" y="329154"/>
                  </a:cubicBezTo>
                  <a:cubicBezTo>
                    <a:pt x="2538" y="324636"/>
                    <a:pt x="0" y="318508"/>
                    <a:pt x="0" y="312118"/>
                  </a:cubicBezTo>
                  <a:lnTo>
                    <a:pt x="0" y="24094"/>
                  </a:lnTo>
                  <a:cubicBezTo>
                    <a:pt x="0" y="17704"/>
                    <a:pt x="2538" y="11575"/>
                    <a:pt x="7057" y="7057"/>
                  </a:cubicBezTo>
                  <a:cubicBezTo>
                    <a:pt x="11575" y="2538"/>
                    <a:pt x="17704" y="0"/>
                    <a:pt x="24094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915545" cy="326686"/>
            </a:xfrm>
            <a:prstGeom prst="rect">
              <a:avLst/>
            </a:prstGeom>
          </p:spPr>
          <p:txBody>
            <a:bodyPr lIns="28502" tIns="28502" rIns="28502" bIns="28502" rtlCol="0" anchor="ctr"/>
            <a:lstStyle/>
            <a:p>
              <a:pPr algn="ctr">
                <a:lnSpc>
                  <a:spcPts val="156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2926676" y="4416442"/>
            <a:ext cx="0" cy="969428"/>
          </a:xfrm>
          <a:prstGeom prst="line">
            <a:avLst/>
          </a:prstGeom>
          <a:ln w="28575" cap="flat">
            <a:solidFill>
              <a:srgbClr val="EFAF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2939636" y="6353086"/>
            <a:ext cx="0" cy="969428"/>
          </a:xfrm>
          <a:prstGeom prst="line">
            <a:avLst/>
          </a:prstGeom>
          <a:ln w="28575" cap="flat">
            <a:solidFill>
              <a:srgbClr val="EFAF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6892085" y="4107750"/>
            <a:ext cx="4498574" cy="1544148"/>
            <a:chOff x="0" y="0"/>
            <a:chExt cx="915545" cy="3142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5545" cy="314263"/>
            </a:xfrm>
            <a:custGeom>
              <a:avLst/>
              <a:gdLst/>
              <a:ahLst/>
              <a:cxnLst/>
              <a:rect l="l" t="t" r="r" b="b"/>
              <a:pathLst>
                <a:path w="915545" h="314263">
                  <a:moveTo>
                    <a:pt x="24094" y="0"/>
                  </a:moveTo>
                  <a:lnTo>
                    <a:pt x="891451" y="0"/>
                  </a:lnTo>
                  <a:cubicBezTo>
                    <a:pt x="897841" y="0"/>
                    <a:pt x="903969" y="2538"/>
                    <a:pt x="908488" y="7057"/>
                  </a:cubicBezTo>
                  <a:cubicBezTo>
                    <a:pt x="913006" y="11575"/>
                    <a:pt x="915545" y="17704"/>
                    <a:pt x="915545" y="24094"/>
                  </a:cubicBezTo>
                  <a:lnTo>
                    <a:pt x="915545" y="290170"/>
                  </a:lnTo>
                  <a:cubicBezTo>
                    <a:pt x="915545" y="296560"/>
                    <a:pt x="913006" y="302688"/>
                    <a:pt x="908488" y="307206"/>
                  </a:cubicBezTo>
                  <a:cubicBezTo>
                    <a:pt x="903969" y="311725"/>
                    <a:pt x="897841" y="314263"/>
                    <a:pt x="891451" y="314263"/>
                  </a:cubicBezTo>
                  <a:lnTo>
                    <a:pt x="24094" y="314263"/>
                  </a:lnTo>
                  <a:cubicBezTo>
                    <a:pt x="17704" y="314263"/>
                    <a:pt x="11575" y="311725"/>
                    <a:pt x="7057" y="307206"/>
                  </a:cubicBezTo>
                  <a:cubicBezTo>
                    <a:pt x="2538" y="302688"/>
                    <a:pt x="0" y="296560"/>
                    <a:pt x="0" y="290170"/>
                  </a:cubicBezTo>
                  <a:lnTo>
                    <a:pt x="0" y="24094"/>
                  </a:lnTo>
                  <a:cubicBezTo>
                    <a:pt x="0" y="17704"/>
                    <a:pt x="2538" y="11575"/>
                    <a:pt x="7057" y="7057"/>
                  </a:cubicBezTo>
                  <a:cubicBezTo>
                    <a:pt x="11575" y="2538"/>
                    <a:pt x="17704" y="0"/>
                    <a:pt x="24094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915545" cy="304738"/>
            </a:xfrm>
            <a:prstGeom prst="rect">
              <a:avLst/>
            </a:prstGeom>
          </p:spPr>
          <p:txBody>
            <a:bodyPr lIns="28502" tIns="28502" rIns="28502" bIns="28502" rtlCol="0" anchor="ctr"/>
            <a:lstStyle/>
            <a:p>
              <a:pPr algn="ctr">
                <a:lnSpc>
                  <a:spcPts val="156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92085" y="6001992"/>
            <a:ext cx="4812148" cy="1818016"/>
            <a:chOff x="0" y="0"/>
            <a:chExt cx="979363" cy="3700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79363" cy="370001"/>
            </a:xfrm>
            <a:custGeom>
              <a:avLst/>
              <a:gdLst/>
              <a:ahLst/>
              <a:cxnLst/>
              <a:rect l="l" t="t" r="r" b="b"/>
              <a:pathLst>
                <a:path w="979363" h="370001">
                  <a:moveTo>
                    <a:pt x="22524" y="0"/>
                  </a:moveTo>
                  <a:lnTo>
                    <a:pt x="956839" y="0"/>
                  </a:lnTo>
                  <a:cubicBezTo>
                    <a:pt x="969279" y="0"/>
                    <a:pt x="979363" y="10084"/>
                    <a:pt x="979363" y="22524"/>
                  </a:cubicBezTo>
                  <a:lnTo>
                    <a:pt x="979363" y="347477"/>
                  </a:lnTo>
                  <a:cubicBezTo>
                    <a:pt x="979363" y="359916"/>
                    <a:pt x="969279" y="370001"/>
                    <a:pt x="956839" y="370001"/>
                  </a:cubicBezTo>
                  <a:lnTo>
                    <a:pt x="22524" y="370001"/>
                  </a:lnTo>
                  <a:cubicBezTo>
                    <a:pt x="10084" y="370001"/>
                    <a:pt x="0" y="359916"/>
                    <a:pt x="0" y="347477"/>
                  </a:cubicBezTo>
                  <a:lnTo>
                    <a:pt x="0" y="22524"/>
                  </a:lnTo>
                  <a:cubicBezTo>
                    <a:pt x="0" y="10084"/>
                    <a:pt x="10084" y="0"/>
                    <a:pt x="22524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979363" cy="360476"/>
            </a:xfrm>
            <a:prstGeom prst="rect">
              <a:avLst/>
            </a:prstGeom>
          </p:spPr>
          <p:txBody>
            <a:bodyPr lIns="28502" tIns="28502" rIns="28502" bIns="28502" rtlCol="0" anchor="ctr"/>
            <a:lstStyle/>
            <a:p>
              <a:pPr algn="ctr">
                <a:lnSpc>
                  <a:spcPts val="1569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V="1">
            <a:off x="8203251" y="4416442"/>
            <a:ext cx="0" cy="969428"/>
          </a:xfrm>
          <a:prstGeom prst="line">
            <a:avLst/>
          </a:prstGeom>
          <a:ln w="28575" cap="flat">
            <a:solidFill>
              <a:srgbClr val="EFAF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8216211" y="6353086"/>
            <a:ext cx="0" cy="969428"/>
          </a:xfrm>
          <a:prstGeom prst="line">
            <a:avLst/>
          </a:prstGeom>
          <a:ln w="28575" cap="flat">
            <a:solidFill>
              <a:srgbClr val="EFAF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2003170" y="4107750"/>
            <a:ext cx="4498574" cy="1544148"/>
            <a:chOff x="0" y="0"/>
            <a:chExt cx="915545" cy="31426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15545" cy="314263"/>
            </a:xfrm>
            <a:custGeom>
              <a:avLst/>
              <a:gdLst/>
              <a:ahLst/>
              <a:cxnLst/>
              <a:rect l="l" t="t" r="r" b="b"/>
              <a:pathLst>
                <a:path w="915545" h="314263">
                  <a:moveTo>
                    <a:pt x="24094" y="0"/>
                  </a:moveTo>
                  <a:lnTo>
                    <a:pt x="891451" y="0"/>
                  </a:lnTo>
                  <a:cubicBezTo>
                    <a:pt x="897841" y="0"/>
                    <a:pt x="903969" y="2538"/>
                    <a:pt x="908488" y="7057"/>
                  </a:cubicBezTo>
                  <a:cubicBezTo>
                    <a:pt x="913006" y="11575"/>
                    <a:pt x="915545" y="17704"/>
                    <a:pt x="915545" y="24094"/>
                  </a:cubicBezTo>
                  <a:lnTo>
                    <a:pt x="915545" y="290170"/>
                  </a:lnTo>
                  <a:cubicBezTo>
                    <a:pt x="915545" y="296560"/>
                    <a:pt x="913006" y="302688"/>
                    <a:pt x="908488" y="307206"/>
                  </a:cubicBezTo>
                  <a:cubicBezTo>
                    <a:pt x="903969" y="311725"/>
                    <a:pt x="897841" y="314263"/>
                    <a:pt x="891451" y="314263"/>
                  </a:cubicBezTo>
                  <a:lnTo>
                    <a:pt x="24094" y="314263"/>
                  </a:lnTo>
                  <a:cubicBezTo>
                    <a:pt x="17704" y="314263"/>
                    <a:pt x="11575" y="311725"/>
                    <a:pt x="7057" y="307206"/>
                  </a:cubicBezTo>
                  <a:cubicBezTo>
                    <a:pt x="2538" y="302688"/>
                    <a:pt x="0" y="296560"/>
                    <a:pt x="0" y="290170"/>
                  </a:cubicBezTo>
                  <a:lnTo>
                    <a:pt x="0" y="24094"/>
                  </a:lnTo>
                  <a:cubicBezTo>
                    <a:pt x="0" y="17704"/>
                    <a:pt x="2538" y="11575"/>
                    <a:pt x="7057" y="7057"/>
                  </a:cubicBezTo>
                  <a:cubicBezTo>
                    <a:pt x="11575" y="2538"/>
                    <a:pt x="17704" y="0"/>
                    <a:pt x="24094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915545" cy="304738"/>
            </a:xfrm>
            <a:prstGeom prst="rect">
              <a:avLst/>
            </a:prstGeom>
          </p:spPr>
          <p:txBody>
            <a:bodyPr lIns="28502" tIns="28502" rIns="28502" bIns="28502" rtlCol="0" anchor="ctr"/>
            <a:lstStyle/>
            <a:p>
              <a:pPr algn="ctr">
                <a:lnSpc>
                  <a:spcPts val="156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003170" y="6001992"/>
            <a:ext cx="4498574" cy="1651991"/>
            <a:chOff x="0" y="0"/>
            <a:chExt cx="915545" cy="33621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15545" cy="336211"/>
            </a:xfrm>
            <a:custGeom>
              <a:avLst/>
              <a:gdLst/>
              <a:ahLst/>
              <a:cxnLst/>
              <a:rect l="l" t="t" r="r" b="b"/>
              <a:pathLst>
                <a:path w="915545" h="336211">
                  <a:moveTo>
                    <a:pt x="24094" y="0"/>
                  </a:moveTo>
                  <a:lnTo>
                    <a:pt x="891451" y="0"/>
                  </a:lnTo>
                  <a:cubicBezTo>
                    <a:pt x="897841" y="0"/>
                    <a:pt x="903969" y="2538"/>
                    <a:pt x="908488" y="7057"/>
                  </a:cubicBezTo>
                  <a:cubicBezTo>
                    <a:pt x="913006" y="11575"/>
                    <a:pt x="915545" y="17704"/>
                    <a:pt x="915545" y="24094"/>
                  </a:cubicBezTo>
                  <a:lnTo>
                    <a:pt x="915545" y="312118"/>
                  </a:lnTo>
                  <a:cubicBezTo>
                    <a:pt x="915545" y="318508"/>
                    <a:pt x="913006" y="324636"/>
                    <a:pt x="908488" y="329154"/>
                  </a:cubicBezTo>
                  <a:cubicBezTo>
                    <a:pt x="903969" y="333673"/>
                    <a:pt x="897841" y="336211"/>
                    <a:pt x="891451" y="336211"/>
                  </a:cubicBezTo>
                  <a:lnTo>
                    <a:pt x="24094" y="336211"/>
                  </a:lnTo>
                  <a:cubicBezTo>
                    <a:pt x="17704" y="336211"/>
                    <a:pt x="11575" y="333673"/>
                    <a:pt x="7057" y="329154"/>
                  </a:cubicBezTo>
                  <a:cubicBezTo>
                    <a:pt x="2538" y="324636"/>
                    <a:pt x="0" y="318508"/>
                    <a:pt x="0" y="312118"/>
                  </a:cubicBezTo>
                  <a:lnTo>
                    <a:pt x="0" y="24094"/>
                  </a:lnTo>
                  <a:cubicBezTo>
                    <a:pt x="0" y="17704"/>
                    <a:pt x="2538" y="11575"/>
                    <a:pt x="7057" y="7057"/>
                  </a:cubicBezTo>
                  <a:cubicBezTo>
                    <a:pt x="11575" y="2538"/>
                    <a:pt x="17704" y="0"/>
                    <a:pt x="24094" y="0"/>
                  </a:cubicBez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915545" cy="326686"/>
            </a:xfrm>
            <a:prstGeom prst="rect">
              <a:avLst/>
            </a:prstGeom>
          </p:spPr>
          <p:txBody>
            <a:bodyPr lIns="28502" tIns="28502" rIns="28502" bIns="28502" rtlCol="0" anchor="ctr"/>
            <a:lstStyle/>
            <a:p>
              <a:pPr algn="ctr">
                <a:lnSpc>
                  <a:spcPts val="1569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flipV="1">
            <a:off x="13314337" y="4416442"/>
            <a:ext cx="0" cy="969428"/>
          </a:xfrm>
          <a:prstGeom prst="line">
            <a:avLst/>
          </a:prstGeom>
          <a:ln w="28575" cap="flat">
            <a:solidFill>
              <a:srgbClr val="EFAF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V="1">
            <a:off x="13327297" y="6353086"/>
            <a:ext cx="0" cy="969428"/>
          </a:xfrm>
          <a:prstGeom prst="line">
            <a:avLst/>
          </a:prstGeom>
          <a:ln w="28575" cap="flat">
            <a:solidFill>
              <a:srgbClr val="EFAF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2"/>
          <p:cNvSpPr txBox="1"/>
          <p:nvPr/>
        </p:nvSpPr>
        <p:spPr>
          <a:xfrm>
            <a:off x="3147425" y="4302902"/>
            <a:ext cx="2607379" cy="126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2"/>
              </a:lnSpc>
            </a:pPr>
            <a:r>
              <a:rPr lang="en-US" sz="2993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Operacionet dhe trajtimet kirurgjikale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98785" y="6255566"/>
            <a:ext cx="2967059" cy="126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2"/>
              </a:lnSpc>
            </a:pPr>
            <a:r>
              <a:rPr lang="en-US" sz="2993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Urgjenca dhe shërbimet emergjente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488371" y="4257786"/>
            <a:ext cx="2967059" cy="126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2"/>
              </a:lnSpc>
            </a:pPr>
            <a:r>
              <a:rPr lang="en-US" sz="2993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Vizitat mjekësore në spitalet publike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30906" y="6083031"/>
            <a:ext cx="3370529" cy="15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5"/>
              </a:lnSpc>
            </a:pPr>
            <a:r>
              <a:rPr lang="en-US" sz="2804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Shërbimet radiologjike (rrezet X, rezonanca magnetike, skaneri)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534685" y="4334248"/>
            <a:ext cx="2967059" cy="126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2"/>
              </a:lnSpc>
            </a:pPr>
            <a:r>
              <a:rPr lang="en-US" sz="2993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Lindjet dhe kujdesi obstetrik-gjinekologjik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599457" y="6255566"/>
            <a:ext cx="2967059" cy="1200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847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Marrja e shërbimit jashtë radhe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04777" y="4521599"/>
            <a:ext cx="910642" cy="65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265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75%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53885" y="4510080"/>
            <a:ext cx="910642" cy="65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265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56%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233031" y="4510080"/>
            <a:ext cx="910642" cy="65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265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52%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860514" y="6370725"/>
            <a:ext cx="910642" cy="65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265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45%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153885" y="6496785"/>
            <a:ext cx="910642" cy="65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265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43%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233031" y="6370725"/>
            <a:ext cx="910642" cy="654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265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29%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83072" y="2809766"/>
            <a:ext cx="6010876" cy="633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960"/>
              </a:lnSpc>
              <a:spcBef>
                <a:spcPct val="0"/>
              </a:spcBef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Dh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ë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nia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pages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ë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n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ë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form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ë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ryshfetit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p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ë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marrje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sh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ë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rbimi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78680"/>
            <a:ext cx="18288000" cy="62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  <a:spcBef>
                <a:spcPct val="0"/>
              </a:spcBef>
            </a:pPr>
            <a:r>
              <a:rPr lang="en-US" sz="40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EKSPERIENCAT PERSONALE</a:t>
            </a:r>
          </a:p>
        </p:txBody>
      </p:sp>
      <p:sp>
        <p:nvSpPr>
          <p:cNvPr id="3" name="Freeform 3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3771749" y="2562780"/>
            <a:ext cx="18288000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  <a:spcBef>
                <a:spcPct val="0"/>
              </a:spcBef>
            </a:pPr>
            <a:r>
              <a:rPr lang="en-US" sz="3500" b="1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ARSYET QË I SHTYJNË PACIENTËT TË JAPIN RYSHFET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120" y="2086334"/>
            <a:ext cx="14118689" cy="914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456" y="1900197"/>
            <a:ext cx="7097711" cy="8905273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545102" y="3022639"/>
            <a:ext cx="967196" cy="639559"/>
          </a:xfrm>
          <a:custGeom>
            <a:avLst/>
            <a:gdLst/>
            <a:ahLst/>
            <a:cxnLst/>
            <a:rect l="l" t="t" r="r" b="b"/>
            <a:pathLst>
              <a:path w="967196" h="639559">
                <a:moveTo>
                  <a:pt x="0" y="0"/>
                </a:moveTo>
                <a:lnTo>
                  <a:pt x="967196" y="0"/>
                </a:lnTo>
                <a:lnTo>
                  <a:pt x="967196" y="639558"/>
                </a:lnTo>
                <a:lnTo>
                  <a:pt x="0" y="6395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1746925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RAPORTIMET E RASTEVE KUR STAFI MJEKËSOR KA KËRKUAR RYSHFET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5072" y="3013114"/>
            <a:ext cx="7228176" cy="6091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6"/>
              </a:lnSpc>
              <a:spcBef>
                <a:spcPct val="0"/>
              </a:spcBef>
            </a:pP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Nivel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ulët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i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raportimit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sugjeron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një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mungesë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të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theksuar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të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besimit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mekanizmat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e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ankimimit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dhe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raportimit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,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si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dhe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një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klimë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të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përgjithshme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frike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nga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pasojat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apo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mosbesimi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se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denoncimi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do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të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çojë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në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4402" dirty="0" err="1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ndryshim</a:t>
            </a:r>
            <a:r>
              <a:rPr lang="en-US" sz="4402" dirty="0" smtClean="0">
                <a:solidFill>
                  <a:srgbClr val="004082"/>
                </a:solidFill>
                <a:latin typeface="PT Sans"/>
                <a:ea typeface="PT Sans"/>
                <a:cs typeface="PT Sans"/>
                <a:sym typeface="PT Sans"/>
              </a:rPr>
              <a:t> real.</a:t>
            </a:r>
            <a:endParaRPr lang="en-US" sz="4402" dirty="0">
              <a:solidFill>
                <a:srgbClr val="00408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" name="Freeform 8"/>
          <p:cNvSpPr/>
          <p:nvPr/>
        </p:nvSpPr>
        <p:spPr>
          <a:xfrm rot="-6775553">
            <a:off x="11618642" y="1482620"/>
            <a:ext cx="8187010" cy="10215280"/>
          </a:xfrm>
          <a:custGeom>
            <a:avLst/>
            <a:gdLst/>
            <a:ahLst/>
            <a:cxnLst/>
            <a:rect l="l" t="t" r="r" b="b"/>
            <a:pathLst>
              <a:path w="8187010" h="10215280">
                <a:moveTo>
                  <a:pt x="0" y="0"/>
                </a:moveTo>
                <a:lnTo>
                  <a:pt x="8187010" y="0"/>
                </a:lnTo>
                <a:lnTo>
                  <a:pt x="8187010" y="10215280"/>
                </a:lnTo>
                <a:lnTo>
                  <a:pt x="0" y="102152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396" r="-739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746925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KANALET E RAPORTIMIT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961" y="1911467"/>
            <a:ext cx="11966983" cy="269329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731440" y="2908716"/>
            <a:ext cx="1266425" cy="126642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72998" y="3140049"/>
            <a:ext cx="887685" cy="803759"/>
          </a:xfrm>
          <a:custGeom>
            <a:avLst/>
            <a:gdLst/>
            <a:ahLst/>
            <a:cxnLst/>
            <a:rect l="l" t="t" r="r" b="b"/>
            <a:pathLst>
              <a:path w="887685" h="803759">
                <a:moveTo>
                  <a:pt x="0" y="0"/>
                </a:moveTo>
                <a:lnTo>
                  <a:pt x="887685" y="0"/>
                </a:lnTo>
                <a:lnTo>
                  <a:pt x="887685" y="803759"/>
                </a:lnTo>
                <a:lnTo>
                  <a:pt x="0" y="803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24068" y="3664541"/>
            <a:ext cx="10350663" cy="116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4"/>
              </a:lnSpc>
            </a:pPr>
            <a:r>
              <a:rPr lang="en-US" sz="2806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Institucioni shëndetësor përkatës (spitali, qendra shëndetësore, klinika, etj.)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022" y="4127448"/>
            <a:ext cx="13006457" cy="292724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731440" y="5211319"/>
            <a:ext cx="1376429" cy="137642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993980" y="5541013"/>
            <a:ext cx="767916" cy="717042"/>
          </a:xfrm>
          <a:custGeom>
            <a:avLst/>
            <a:gdLst/>
            <a:ahLst/>
            <a:cxnLst/>
            <a:rect l="l" t="t" r="r" b="b"/>
            <a:pathLst>
              <a:path w="767916" h="717042">
                <a:moveTo>
                  <a:pt x="0" y="0"/>
                </a:moveTo>
                <a:lnTo>
                  <a:pt x="767916" y="0"/>
                </a:lnTo>
                <a:lnTo>
                  <a:pt x="767916" y="717042"/>
                </a:lnTo>
                <a:lnTo>
                  <a:pt x="0" y="7170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462407" y="6026157"/>
            <a:ext cx="11249740" cy="62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3"/>
              </a:lnSpc>
            </a:pPr>
            <a:r>
              <a:rPr lang="en-US" sz="3049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Platforma online e denoncimit (Stop Korrupsionit, e-Albania, etj.)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9521" y="6854721"/>
            <a:ext cx="12379987" cy="278625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731440" y="7647070"/>
            <a:ext cx="1310132" cy="131013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2872272" y="7753087"/>
            <a:ext cx="1028468" cy="1063016"/>
          </a:xfrm>
          <a:custGeom>
            <a:avLst/>
            <a:gdLst/>
            <a:ahLst/>
            <a:cxnLst/>
            <a:rect l="l" t="t" r="r" b="b"/>
            <a:pathLst>
              <a:path w="1028468" h="1063016">
                <a:moveTo>
                  <a:pt x="0" y="0"/>
                </a:moveTo>
                <a:lnTo>
                  <a:pt x="1028468" y="0"/>
                </a:lnTo>
                <a:lnTo>
                  <a:pt x="1028468" y="1063016"/>
                </a:lnTo>
                <a:lnTo>
                  <a:pt x="0" y="10630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4604842" y="8673228"/>
            <a:ext cx="10707884" cy="58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6"/>
              </a:lnSpc>
            </a:pPr>
            <a:r>
              <a:rPr lang="en-US" sz="2902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Organizatat e shoqërisë civile</a:t>
            </a:r>
          </a:p>
        </p:txBody>
      </p:sp>
      <p:sp>
        <p:nvSpPr>
          <p:cNvPr id="23" name="Freeform 23"/>
          <p:cNvSpPr/>
          <p:nvPr/>
        </p:nvSpPr>
        <p:spPr>
          <a:xfrm rot="-6775553">
            <a:off x="12370998" y="2928709"/>
            <a:ext cx="7246930" cy="9042302"/>
          </a:xfrm>
          <a:custGeom>
            <a:avLst/>
            <a:gdLst/>
            <a:ahLst/>
            <a:cxnLst/>
            <a:rect l="l" t="t" r="r" b="b"/>
            <a:pathLst>
              <a:path w="7246930" h="9042302">
                <a:moveTo>
                  <a:pt x="0" y="0"/>
                </a:moveTo>
                <a:lnTo>
                  <a:pt x="7246930" y="0"/>
                </a:lnTo>
                <a:lnTo>
                  <a:pt x="7246930" y="9042302"/>
                </a:lnTo>
                <a:lnTo>
                  <a:pt x="0" y="90423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396" r="-7396"/>
            </a:stretch>
          </a:blipFill>
        </p:spPr>
      </p:sp>
      <p:sp>
        <p:nvSpPr>
          <p:cNvPr id="24" name="Freeform 24"/>
          <p:cNvSpPr/>
          <p:nvPr/>
        </p:nvSpPr>
        <p:spPr>
          <a:xfrm rot="1485218">
            <a:off x="-2285242" y="837131"/>
            <a:ext cx="7859986" cy="9807238"/>
          </a:xfrm>
          <a:custGeom>
            <a:avLst/>
            <a:gdLst/>
            <a:ahLst/>
            <a:cxnLst/>
            <a:rect l="l" t="t" r="r" b="b"/>
            <a:pathLst>
              <a:path w="7859986" h="9807238">
                <a:moveTo>
                  <a:pt x="0" y="0"/>
                </a:moveTo>
                <a:lnTo>
                  <a:pt x="7859987" y="0"/>
                </a:lnTo>
                <a:lnTo>
                  <a:pt x="7859987" y="9807238"/>
                </a:lnTo>
                <a:lnTo>
                  <a:pt x="0" y="98072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7396" r="-739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358776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KANALET E RAPORTIMIT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82" y="1629757"/>
            <a:ext cx="10408087" cy="234245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2295900"/>
            <a:ext cx="1101453" cy="110145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482" y="3199658"/>
            <a:ext cx="10408087" cy="234245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3865800"/>
            <a:ext cx="1101453" cy="11014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475" y="4796186"/>
            <a:ext cx="10180174" cy="230446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74089" y="5443335"/>
            <a:ext cx="1101453" cy="110145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475" y="6366086"/>
            <a:ext cx="10180174" cy="230446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98911" y="7026768"/>
            <a:ext cx="1101453" cy="110145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475" y="7982180"/>
            <a:ext cx="10180174" cy="230446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28700" y="8605977"/>
            <a:ext cx="1101453" cy="110145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08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1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47100" y="2385030"/>
            <a:ext cx="864652" cy="893697"/>
          </a:xfrm>
          <a:custGeom>
            <a:avLst/>
            <a:gdLst/>
            <a:ahLst/>
            <a:cxnLst/>
            <a:rect l="l" t="t" r="r" b="b"/>
            <a:pathLst>
              <a:path w="864652" h="893697">
                <a:moveTo>
                  <a:pt x="0" y="0"/>
                </a:moveTo>
                <a:lnTo>
                  <a:pt x="864653" y="0"/>
                </a:lnTo>
                <a:lnTo>
                  <a:pt x="864653" y="893698"/>
                </a:lnTo>
                <a:lnTo>
                  <a:pt x="0" y="8936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47100" y="3865800"/>
            <a:ext cx="809604" cy="982828"/>
          </a:xfrm>
          <a:custGeom>
            <a:avLst/>
            <a:gdLst/>
            <a:ahLst/>
            <a:cxnLst/>
            <a:rect l="l" t="t" r="r" b="b"/>
            <a:pathLst>
              <a:path w="809604" h="982828">
                <a:moveTo>
                  <a:pt x="0" y="0"/>
                </a:moveTo>
                <a:lnTo>
                  <a:pt x="809605" y="0"/>
                </a:lnTo>
                <a:lnTo>
                  <a:pt x="809605" y="982828"/>
                </a:lnTo>
                <a:lnTo>
                  <a:pt x="0" y="982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84254" y="5657778"/>
            <a:ext cx="881123" cy="678465"/>
          </a:xfrm>
          <a:custGeom>
            <a:avLst/>
            <a:gdLst/>
            <a:ahLst/>
            <a:cxnLst/>
            <a:rect l="l" t="t" r="r" b="b"/>
            <a:pathLst>
              <a:path w="881123" h="678465">
                <a:moveTo>
                  <a:pt x="0" y="0"/>
                </a:moveTo>
                <a:lnTo>
                  <a:pt x="881123" y="0"/>
                </a:lnTo>
                <a:lnTo>
                  <a:pt x="881123" y="678465"/>
                </a:lnTo>
                <a:lnTo>
                  <a:pt x="0" y="67846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99448" y="7142443"/>
            <a:ext cx="812304" cy="920458"/>
          </a:xfrm>
          <a:custGeom>
            <a:avLst/>
            <a:gdLst/>
            <a:ahLst/>
            <a:cxnLst/>
            <a:rect l="l" t="t" r="r" b="b"/>
            <a:pathLst>
              <a:path w="812304" h="920458">
                <a:moveTo>
                  <a:pt x="0" y="0"/>
                </a:moveTo>
                <a:lnTo>
                  <a:pt x="812305" y="0"/>
                </a:lnTo>
                <a:lnTo>
                  <a:pt x="812305" y="920458"/>
                </a:lnTo>
                <a:lnTo>
                  <a:pt x="0" y="9204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15269" y="8715302"/>
            <a:ext cx="728315" cy="884839"/>
          </a:xfrm>
          <a:custGeom>
            <a:avLst/>
            <a:gdLst/>
            <a:ahLst/>
            <a:cxnLst/>
            <a:rect l="l" t="t" r="r" b="b"/>
            <a:pathLst>
              <a:path w="728315" h="884839">
                <a:moveTo>
                  <a:pt x="0" y="0"/>
                </a:moveTo>
                <a:lnTo>
                  <a:pt x="728315" y="0"/>
                </a:lnTo>
                <a:lnTo>
                  <a:pt x="728315" y="884838"/>
                </a:lnTo>
                <a:lnTo>
                  <a:pt x="0" y="8848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603704" y="3154903"/>
            <a:ext cx="9002319" cy="49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44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Organizatat e shoqërisë civile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03704" y="4724803"/>
            <a:ext cx="9002319" cy="49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44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Ministria e Shëndetësisë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03704" y="6302338"/>
            <a:ext cx="9002319" cy="49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44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Policia e Shtetit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03704" y="7872239"/>
            <a:ext cx="9002319" cy="49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44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Prokuroria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35598" y="9476315"/>
            <a:ext cx="9002319" cy="49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00"/>
              </a:lnSpc>
            </a:pPr>
            <a:r>
              <a:rPr lang="en-US" sz="2440">
                <a:solidFill>
                  <a:srgbClr val="000000"/>
                </a:solidFill>
                <a:latin typeface="Georgia Pro"/>
                <a:ea typeface="Georgia Pro"/>
                <a:cs typeface="Georgia Pro"/>
                <a:sym typeface="Georgia Pro"/>
              </a:rPr>
              <a:t>Eprori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10672586" y="1831712"/>
            <a:ext cx="7264560" cy="9646016"/>
          </a:xfrm>
          <a:custGeom>
            <a:avLst/>
            <a:gdLst/>
            <a:ahLst/>
            <a:cxnLst/>
            <a:rect l="l" t="t" r="r" b="b"/>
            <a:pathLst>
              <a:path w="7264560" h="9646016">
                <a:moveTo>
                  <a:pt x="0" y="0"/>
                </a:moveTo>
                <a:lnTo>
                  <a:pt x="7264560" y="0"/>
                </a:lnTo>
                <a:lnTo>
                  <a:pt x="7264560" y="9646016"/>
                </a:lnTo>
                <a:lnTo>
                  <a:pt x="0" y="964601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11079" r="-1107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746925"/>
            <a:ext cx="18288000" cy="1214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ARSYET E MOS-RAPORTIMIT</a:t>
            </a:r>
          </a:p>
          <a:p>
            <a:pPr algn="ctr">
              <a:lnSpc>
                <a:spcPts val="4839"/>
              </a:lnSpc>
              <a:spcBef>
                <a:spcPct val="0"/>
              </a:spcBef>
            </a:pPr>
            <a:endParaRPr lang="en-US" sz="3999" b="1">
              <a:solidFill>
                <a:srgbClr val="B3002A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0" y="1454019"/>
            <a:ext cx="18084307" cy="931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746925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VLERËSIMI I MASAVE QË MERR QEVERIA PËR TË LUFTUAR KORRUPSIONIN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75" y="1866408"/>
            <a:ext cx="9531821" cy="9069482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rot="-5400000">
            <a:off x="12273883" y="3860153"/>
            <a:ext cx="5771020" cy="7082674"/>
          </a:xfrm>
          <a:custGeom>
            <a:avLst/>
            <a:gdLst/>
            <a:ahLst/>
            <a:cxnLst/>
            <a:rect l="l" t="t" r="r" b="b"/>
            <a:pathLst>
              <a:path w="5771020" h="7082674">
                <a:moveTo>
                  <a:pt x="0" y="0"/>
                </a:moveTo>
                <a:lnTo>
                  <a:pt x="5771020" y="0"/>
                </a:lnTo>
                <a:lnTo>
                  <a:pt x="5771020" y="7082674"/>
                </a:lnTo>
                <a:lnTo>
                  <a:pt x="0" y="7082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396" t="-1667" r="-7396"/>
            </a:stretch>
          </a:blipFill>
        </p:spPr>
      </p:sp>
      <p:sp>
        <p:nvSpPr>
          <p:cNvPr id="7" name="Freeform 7"/>
          <p:cNvSpPr/>
          <p:nvPr/>
        </p:nvSpPr>
        <p:spPr>
          <a:xfrm rot="1451114">
            <a:off x="-2352009" y="648327"/>
            <a:ext cx="8618509" cy="10753679"/>
          </a:xfrm>
          <a:custGeom>
            <a:avLst/>
            <a:gdLst/>
            <a:ahLst/>
            <a:cxnLst/>
            <a:rect l="l" t="t" r="r" b="b"/>
            <a:pathLst>
              <a:path w="8618509" h="10753679">
                <a:moveTo>
                  <a:pt x="0" y="0"/>
                </a:moveTo>
                <a:lnTo>
                  <a:pt x="8618509" y="0"/>
                </a:lnTo>
                <a:lnTo>
                  <a:pt x="8618509" y="10753679"/>
                </a:lnTo>
                <a:lnTo>
                  <a:pt x="0" y="107536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396" r="-739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643" y="4270206"/>
            <a:ext cx="10112594" cy="2199489"/>
          </a:xfrm>
          <a:custGeom>
            <a:avLst/>
            <a:gdLst/>
            <a:ahLst/>
            <a:cxnLst/>
            <a:rect l="l" t="t" r="r" b="b"/>
            <a:pathLst>
              <a:path w="10112594" h="2199489">
                <a:moveTo>
                  <a:pt x="0" y="0"/>
                </a:moveTo>
                <a:lnTo>
                  <a:pt x="10112594" y="0"/>
                </a:lnTo>
                <a:lnTo>
                  <a:pt x="10112594" y="2199489"/>
                </a:lnTo>
                <a:lnTo>
                  <a:pt x="0" y="2199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47328" y="7734047"/>
            <a:ext cx="9051992" cy="1968808"/>
          </a:xfrm>
          <a:custGeom>
            <a:avLst/>
            <a:gdLst/>
            <a:ahLst/>
            <a:cxnLst/>
            <a:rect l="l" t="t" r="r" b="b"/>
            <a:pathLst>
              <a:path w="9051992" h="1968808">
                <a:moveTo>
                  <a:pt x="0" y="0"/>
                </a:moveTo>
                <a:lnTo>
                  <a:pt x="9051992" y="0"/>
                </a:lnTo>
                <a:lnTo>
                  <a:pt x="9051992" y="1968808"/>
                </a:lnTo>
                <a:lnTo>
                  <a:pt x="0" y="1968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5680" y="4577231"/>
            <a:ext cx="1585439" cy="1585439"/>
          </a:xfrm>
          <a:custGeom>
            <a:avLst/>
            <a:gdLst/>
            <a:ahLst/>
            <a:cxnLst/>
            <a:rect l="l" t="t" r="r" b="b"/>
            <a:pathLst>
              <a:path w="1585439" h="1585439">
                <a:moveTo>
                  <a:pt x="0" y="0"/>
                </a:moveTo>
                <a:lnTo>
                  <a:pt x="1585439" y="0"/>
                </a:lnTo>
                <a:lnTo>
                  <a:pt x="1585439" y="1585439"/>
                </a:lnTo>
                <a:lnTo>
                  <a:pt x="0" y="15854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75511" y="8005440"/>
            <a:ext cx="1426021" cy="1426021"/>
          </a:xfrm>
          <a:custGeom>
            <a:avLst/>
            <a:gdLst/>
            <a:ahLst/>
            <a:cxnLst/>
            <a:rect l="l" t="t" r="r" b="b"/>
            <a:pathLst>
              <a:path w="1426021" h="1426021">
                <a:moveTo>
                  <a:pt x="0" y="0"/>
                </a:moveTo>
                <a:lnTo>
                  <a:pt x="1426021" y="0"/>
                </a:lnTo>
                <a:lnTo>
                  <a:pt x="1426021" y="1426021"/>
                </a:lnTo>
                <a:lnTo>
                  <a:pt x="0" y="1426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1746925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REKOMANDIME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378907" y="2894370"/>
            <a:ext cx="1765247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MINISTRIA PËRGJEGJËSE PËR SEKTORIN E SHËNDETËSISË DUHET: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24199" y="4610100"/>
            <a:ext cx="7593631" cy="1575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  <a:spcBef>
                <a:spcPct val="0"/>
              </a:spcBef>
            </a:pP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marrë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masa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konkrete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rritje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transparencës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organizimin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tenderave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zbatimin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kontratave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shpenzimet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auditimet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përmes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platformave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digjitale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aksesueshme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qytetarët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;</a:t>
            </a:r>
            <a:endParaRPr lang="en-US" sz="2600" b="1" dirty="0">
              <a:solidFill>
                <a:srgbClr val="F4F6F8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07084" y="8039100"/>
            <a:ext cx="7075916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marrë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masa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ngritjen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fuqizimin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strukturave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pavarura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monitorimit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auditimit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;</a:t>
            </a:r>
            <a:endParaRPr lang="en-US" sz="2600" b="1" dirty="0">
              <a:solidFill>
                <a:srgbClr val="F4F6F8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98110" y="3137420"/>
            <a:ext cx="7571232" cy="8229600"/>
          </a:xfrm>
          <a:custGeom>
            <a:avLst/>
            <a:gdLst/>
            <a:ahLst/>
            <a:cxnLst/>
            <a:rect l="l" t="t" r="r" b="b"/>
            <a:pathLst>
              <a:path w="7571232" h="8229600">
                <a:moveTo>
                  <a:pt x="0" y="0"/>
                </a:moveTo>
                <a:lnTo>
                  <a:pt x="7571232" y="0"/>
                </a:lnTo>
                <a:lnTo>
                  <a:pt x="757123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V="1">
            <a:off x="14278029" y="-329184"/>
            <a:ext cx="7571232" cy="8229600"/>
          </a:xfrm>
          <a:custGeom>
            <a:avLst/>
            <a:gdLst/>
            <a:ahLst/>
            <a:cxnLst/>
            <a:rect l="l" t="t" r="r" b="b"/>
            <a:pathLst>
              <a:path w="7571232" h="8229600">
                <a:moveTo>
                  <a:pt x="0" y="8229600"/>
                </a:moveTo>
                <a:lnTo>
                  <a:pt x="7571232" y="8229600"/>
                </a:lnTo>
                <a:lnTo>
                  <a:pt x="7571232" y="0"/>
                </a:lnTo>
                <a:lnTo>
                  <a:pt x="0" y="0"/>
                </a:lnTo>
                <a:lnTo>
                  <a:pt x="0" y="82296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348694"/>
            <a:ext cx="16230600" cy="2782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Raporti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parë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ofron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një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panoramë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plotë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perceptimit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publikut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nivelin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përhapjes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fenomenit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korrupsionit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mitmarrjes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sistemin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shnëdetësor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4168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shqipëri</a:t>
            </a:r>
            <a:r>
              <a:rPr lang="en-US" sz="4168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. </a:t>
            </a:r>
            <a:endParaRPr lang="en-US" sz="4168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87186" y="5850924"/>
            <a:ext cx="9313628" cy="2025714"/>
          </a:xfrm>
          <a:custGeom>
            <a:avLst/>
            <a:gdLst/>
            <a:ahLst/>
            <a:cxnLst/>
            <a:rect l="l" t="t" r="r" b="b"/>
            <a:pathLst>
              <a:path w="9313628" h="2025714">
                <a:moveTo>
                  <a:pt x="0" y="0"/>
                </a:moveTo>
                <a:lnTo>
                  <a:pt x="9313628" y="0"/>
                </a:lnTo>
                <a:lnTo>
                  <a:pt x="9313628" y="2025714"/>
                </a:lnTo>
                <a:lnTo>
                  <a:pt x="0" y="2025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41242" y="8065927"/>
            <a:ext cx="9051992" cy="1968808"/>
          </a:xfrm>
          <a:custGeom>
            <a:avLst/>
            <a:gdLst/>
            <a:ahLst/>
            <a:cxnLst/>
            <a:rect l="l" t="t" r="r" b="b"/>
            <a:pathLst>
              <a:path w="9051992" h="1968808">
                <a:moveTo>
                  <a:pt x="0" y="0"/>
                </a:moveTo>
                <a:lnTo>
                  <a:pt x="9051992" y="0"/>
                </a:lnTo>
                <a:lnTo>
                  <a:pt x="9051992" y="1968808"/>
                </a:lnTo>
                <a:lnTo>
                  <a:pt x="0" y="1968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40950" y="6057647"/>
            <a:ext cx="1612268" cy="1612268"/>
          </a:xfrm>
          <a:custGeom>
            <a:avLst/>
            <a:gdLst/>
            <a:ahLst/>
            <a:cxnLst/>
            <a:rect l="l" t="t" r="r" b="b"/>
            <a:pathLst>
              <a:path w="1612268" h="1612268">
                <a:moveTo>
                  <a:pt x="0" y="0"/>
                </a:moveTo>
                <a:lnTo>
                  <a:pt x="1612268" y="0"/>
                </a:lnTo>
                <a:lnTo>
                  <a:pt x="1612268" y="1612268"/>
                </a:lnTo>
                <a:lnTo>
                  <a:pt x="0" y="16122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8320242"/>
            <a:ext cx="1460178" cy="1460178"/>
          </a:xfrm>
          <a:custGeom>
            <a:avLst/>
            <a:gdLst/>
            <a:ahLst/>
            <a:cxnLst/>
            <a:rect l="l" t="t" r="r" b="b"/>
            <a:pathLst>
              <a:path w="1460178" h="1460178">
                <a:moveTo>
                  <a:pt x="0" y="0"/>
                </a:moveTo>
                <a:lnTo>
                  <a:pt x="1460178" y="0"/>
                </a:lnTo>
                <a:lnTo>
                  <a:pt x="1460178" y="1460178"/>
                </a:lnTo>
                <a:lnTo>
                  <a:pt x="0" y="14601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1746925"/>
            <a:ext cx="18288000" cy="63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1"/>
              </a:lnSpc>
              <a:spcBef>
                <a:spcPct val="0"/>
              </a:spcBef>
            </a:pPr>
            <a:r>
              <a:rPr lang="en-US" sz="41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REKOMANDIME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378907" y="2528982"/>
            <a:ext cx="1765247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MINISTRIA PËRGJEGJËSE PËR SEKTORIN E SHËNDETËSISË DUHET:</a:t>
            </a:r>
          </a:p>
        </p:txBody>
      </p:sp>
      <p:sp>
        <p:nvSpPr>
          <p:cNvPr id="10" name="Freeform 10"/>
          <p:cNvSpPr/>
          <p:nvPr/>
        </p:nvSpPr>
        <p:spPr>
          <a:xfrm>
            <a:off x="449998" y="3666902"/>
            <a:ext cx="9165616" cy="1993522"/>
          </a:xfrm>
          <a:custGeom>
            <a:avLst/>
            <a:gdLst/>
            <a:ahLst/>
            <a:cxnLst/>
            <a:rect l="l" t="t" r="r" b="b"/>
            <a:pathLst>
              <a:path w="9165616" h="1993522">
                <a:moveTo>
                  <a:pt x="0" y="0"/>
                </a:moveTo>
                <a:lnTo>
                  <a:pt x="9165617" y="0"/>
                </a:lnTo>
                <a:lnTo>
                  <a:pt x="9165617" y="1993522"/>
                </a:lnTo>
                <a:lnTo>
                  <a:pt x="0" y="1993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2657" y="4041815"/>
            <a:ext cx="1389664" cy="1389664"/>
          </a:xfrm>
          <a:custGeom>
            <a:avLst/>
            <a:gdLst/>
            <a:ahLst/>
            <a:cxnLst/>
            <a:rect l="l" t="t" r="r" b="b"/>
            <a:pathLst>
              <a:path w="1389664" h="1389664">
                <a:moveTo>
                  <a:pt x="0" y="0"/>
                </a:moveTo>
                <a:lnTo>
                  <a:pt x="1389664" y="0"/>
                </a:lnTo>
                <a:lnTo>
                  <a:pt x="1389664" y="1389664"/>
                </a:lnTo>
                <a:lnTo>
                  <a:pt x="0" y="13896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81089" y="3835519"/>
            <a:ext cx="6662911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Vendosja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mekanizmave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qëndrueshëm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përfshirjen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përfaqësuesve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pacientëve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bordet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ose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komisionet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etikës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menaxhimit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cilësisë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brenda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institucioneve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publike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;</a:t>
            </a:r>
            <a:endParaRPr lang="en-US" sz="2600" b="1" dirty="0">
              <a:solidFill>
                <a:srgbClr val="F4F6F8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74716" y="6383842"/>
            <a:ext cx="6992522" cy="89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3"/>
              </a:lnSpc>
              <a:spcBef>
                <a:spcPct val="0"/>
              </a:spcBef>
            </a:pP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Rastet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ndiqen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ndëshkohen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mënyrë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drejtë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paanshme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kohë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;</a:t>
            </a:r>
            <a:endParaRPr lang="en-US" sz="2600" b="1" dirty="0">
              <a:solidFill>
                <a:srgbClr val="F4F6F8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880295" y="8142006"/>
            <a:ext cx="6379005" cy="185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7"/>
              </a:lnSpc>
              <a:spcBef>
                <a:spcPct val="0"/>
              </a:spcBef>
            </a:pP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Zhvillimi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fushatave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vazhdueshme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informuese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edukative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rritur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ndërgjegjësimin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qytetarëve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mbi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format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shëndetësi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pasojat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që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ka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ky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fenomen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cilësinë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shërbimeve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rëndësinë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raportimit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00" b="1" dirty="0" err="1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rasteve</a:t>
            </a:r>
            <a:r>
              <a:rPr lang="en-US" sz="2600" b="1" dirty="0" smtClean="0">
                <a:solidFill>
                  <a:srgbClr val="F4F6F8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  <a:endParaRPr lang="en-US" sz="2600" b="1" dirty="0">
              <a:solidFill>
                <a:srgbClr val="F4F6F8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61217"/>
            <a:ext cx="16008284" cy="10672190"/>
          </a:xfrm>
          <a:custGeom>
            <a:avLst/>
            <a:gdLst/>
            <a:ahLst/>
            <a:cxnLst/>
            <a:rect l="l" t="t" r="r" b="b"/>
            <a:pathLst>
              <a:path w="16008284" h="10672190">
                <a:moveTo>
                  <a:pt x="0" y="0"/>
                </a:moveTo>
                <a:lnTo>
                  <a:pt x="16008284" y="0"/>
                </a:lnTo>
                <a:lnTo>
                  <a:pt x="16008284" y="10672189"/>
                </a:lnTo>
                <a:lnTo>
                  <a:pt x="0" y="10672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7185" y="0"/>
            <a:ext cx="20262648" cy="12233406"/>
          </a:xfrm>
          <a:custGeom>
            <a:avLst/>
            <a:gdLst/>
            <a:ahLst/>
            <a:cxnLst/>
            <a:rect l="l" t="t" r="r" b="b"/>
            <a:pathLst>
              <a:path w="20262648" h="12233406">
                <a:moveTo>
                  <a:pt x="0" y="0"/>
                </a:moveTo>
                <a:lnTo>
                  <a:pt x="20262647" y="0"/>
                </a:lnTo>
                <a:lnTo>
                  <a:pt x="20262647" y="12233406"/>
                </a:lnTo>
                <a:lnTo>
                  <a:pt x="0" y="12233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8824" t="-10346" b="-1034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503161"/>
            <a:ext cx="13569061" cy="1305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5"/>
              </a:lnSpc>
            </a:pPr>
            <a:r>
              <a:rPr lang="en-US" sz="856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FALEMINDERIT! </a:t>
            </a:r>
            <a:endParaRPr lang="en-US" sz="8566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2078089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METODOLOGJIA E PERDORUR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5072" y="3549384"/>
            <a:ext cx="16670546" cy="5948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80"/>
              </a:lnSpc>
            </a:pP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Metodologjia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përfshin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kombinimin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analizës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sasiore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cilësore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,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bazuar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1000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intervista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online me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popullatën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18+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zonat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urbane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rurale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12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qarqeve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76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vendit</a:t>
            </a:r>
            <a:r>
              <a:rPr lang="en-US" sz="2876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(1-18 mars 2025).</a:t>
            </a:r>
          </a:p>
          <a:p>
            <a:pPr algn="l">
              <a:lnSpc>
                <a:spcPts val="3480"/>
              </a:lnSpc>
            </a:pPr>
            <a:endParaRPr lang="en-US" sz="2876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l">
              <a:lnSpc>
                <a:spcPts val="3480"/>
              </a:lnSpc>
              <a:spcBef>
                <a:spcPct val="0"/>
              </a:spcBef>
            </a:pPr>
            <a:r>
              <a:rPr lang="en-US" sz="2876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FOKUS I PYETËSORIT</a:t>
            </a:r>
          </a:p>
          <a:p>
            <a:pPr algn="l">
              <a:lnSpc>
                <a:spcPts val="3480"/>
              </a:lnSpc>
              <a:spcBef>
                <a:spcPct val="0"/>
              </a:spcBef>
            </a:pPr>
            <a:endParaRPr lang="en-US" sz="2876" b="1" dirty="0">
              <a:solidFill>
                <a:srgbClr val="B3002A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Perceptimi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mbi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korrupsionin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sistemin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endParaRPr lang="en-US" sz="2831" b="1" dirty="0" smtClean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Eksperiencat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personale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qytetarëve</a:t>
            </a:r>
            <a:endParaRPr lang="en-US" sz="2831" b="1" dirty="0" smtClean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Besimi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institucionet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publike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</a:p>
          <a:p>
            <a:pPr algn="l">
              <a:lnSpc>
                <a:spcPts val="3425"/>
              </a:lnSpc>
              <a:spcBef>
                <a:spcPct val="0"/>
              </a:spcBef>
            </a:pPr>
            <a:endParaRPr lang="en-US" sz="2831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l">
              <a:lnSpc>
                <a:spcPts val="3425"/>
              </a:lnSpc>
              <a:spcBef>
                <a:spcPct val="0"/>
              </a:spcBef>
            </a:pPr>
            <a:endParaRPr lang="en-US" sz="2831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  <a:p>
            <a:pPr algn="just">
              <a:lnSpc>
                <a:spcPts val="3425"/>
              </a:lnSpc>
              <a:spcBef>
                <a:spcPct val="0"/>
              </a:spcBef>
            </a:pP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një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analizë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thelluar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, u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përfshinë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edhe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pyetje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hapura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mbi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eksperiencat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31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personale</a:t>
            </a:r>
            <a:r>
              <a:rPr lang="en-US" sz="2831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831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71511" y="6493792"/>
            <a:ext cx="5086694" cy="5529015"/>
          </a:xfrm>
          <a:custGeom>
            <a:avLst/>
            <a:gdLst/>
            <a:ahLst/>
            <a:cxnLst/>
            <a:rect l="l" t="t" r="r" b="b"/>
            <a:pathLst>
              <a:path w="5086694" h="5529015">
                <a:moveTo>
                  <a:pt x="0" y="0"/>
                </a:moveTo>
                <a:lnTo>
                  <a:pt x="5086694" y="0"/>
                </a:lnTo>
                <a:lnTo>
                  <a:pt x="5086694" y="5529016"/>
                </a:lnTo>
                <a:lnTo>
                  <a:pt x="0" y="55290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4715953" y="-872276"/>
            <a:ext cx="5086694" cy="5529015"/>
          </a:xfrm>
          <a:custGeom>
            <a:avLst/>
            <a:gdLst/>
            <a:ahLst/>
            <a:cxnLst/>
            <a:rect l="l" t="t" r="r" b="b"/>
            <a:pathLst>
              <a:path w="5086694" h="5529015">
                <a:moveTo>
                  <a:pt x="0" y="0"/>
                </a:moveTo>
                <a:lnTo>
                  <a:pt x="5086694" y="0"/>
                </a:lnTo>
                <a:lnTo>
                  <a:pt x="5086694" y="5529015"/>
                </a:lnTo>
                <a:lnTo>
                  <a:pt x="0" y="5529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14699"/>
            <a:ext cx="11968219" cy="776470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1418773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 DHËNAT DEMOGRAFIKE TË PJESËMARRËSVE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783" y="3580112"/>
            <a:ext cx="5716701" cy="6765377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605274" y="6207058"/>
            <a:ext cx="5086694" cy="5529015"/>
          </a:xfrm>
          <a:custGeom>
            <a:avLst/>
            <a:gdLst/>
            <a:ahLst/>
            <a:cxnLst/>
            <a:rect l="l" t="t" r="r" b="b"/>
            <a:pathLst>
              <a:path w="5086694" h="5529015">
                <a:moveTo>
                  <a:pt x="0" y="0"/>
                </a:moveTo>
                <a:lnTo>
                  <a:pt x="5086693" y="0"/>
                </a:lnTo>
                <a:lnTo>
                  <a:pt x="5086693" y="5529015"/>
                </a:lnTo>
                <a:lnTo>
                  <a:pt x="0" y="55290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1295400" y="2499904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Shpërndarja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gjeografike</a:t>
            </a:r>
            <a:endParaRPr lang="sq-A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16998"/>
            <a:ext cx="18288000" cy="576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5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35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500" b="1" dirty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DHËNAT DEMOGRAFIKE TË PJESËMARRËSVE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6630" y="3100046"/>
            <a:ext cx="110107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86" b="1">
                <a:solidFill>
                  <a:srgbClr val="25253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63%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6630" y="4916417"/>
            <a:ext cx="110107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86" b="1">
                <a:solidFill>
                  <a:srgbClr val="25253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35%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6630" y="3639259"/>
            <a:ext cx="1101073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Femra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100" y="5461011"/>
            <a:ext cx="155348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Meshkuj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28" y="4556617"/>
            <a:ext cx="5608579" cy="17298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421" y="2651617"/>
            <a:ext cx="5608579" cy="1729883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flipH="1">
            <a:off x="1149367" y="4241723"/>
            <a:ext cx="6084625" cy="0"/>
          </a:xfrm>
          <a:prstGeom prst="line">
            <a:avLst/>
          </a:prstGeom>
          <a:ln w="28575" cap="rnd">
            <a:solidFill>
              <a:srgbClr val="B8B1A9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736630" y="6797425"/>
            <a:ext cx="110107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83"/>
              </a:lnSpc>
            </a:pPr>
            <a:r>
              <a:rPr lang="en-US" sz="3486" b="1">
                <a:solidFill>
                  <a:srgbClr val="25253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2%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4099" y="7505898"/>
            <a:ext cx="161832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sz="2614" dirty="0" err="1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Refuzoj</a:t>
            </a:r>
            <a:r>
              <a:rPr lang="en-US" sz="2614" dirty="0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 </a:t>
            </a:r>
            <a:r>
              <a:rPr lang="en-US" sz="2614" dirty="0" err="1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të</a:t>
            </a:r>
            <a:r>
              <a:rPr lang="en-US" sz="2614" dirty="0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 </a:t>
            </a:r>
            <a:r>
              <a:rPr lang="en-US" sz="2614" dirty="0" err="1" smtClean="0">
                <a:solidFill>
                  <a:srgbClr val="252531"/>
                </a:solidFill>
                <a:latin typeface="Georgia Pro"/>
                <a:ea typeface="Georgia Pro"/>
                <a:cs typeface="Georgia Pro"/>
                <a:sym typeface="Georgia Pro"/>
              </a:rPr>
              <a:t>përgjigjem</a:t>
            </a:r>
            <a:endParaRPr lang="en-US" sz="2614" dirty="0">
              <a:solidFill>
                <a:srgbClr val="252531"/>
              </a:solidFill>
              <a:latin typeface="Georgia Pro"/>
              <a:ea typeface="Georgia Pro"/>
              <a:cs typeface="Georgia Pro"/>
              <a:sym typeface="Georgia Pro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828" y="6385417"/>
            <a:ext cx="5608579" cy="1729883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flipH="1">
            <a:off x="1149367" y="6122731"/>
            <a:ext cx="6084625" cy="0"/>
          </a:xfrm>
          <a:prstGeom prst="line">
            <a:avLst/>
          </a:prstGeom>
          <a:ln w="28575" cap="rnd">
            <a:solidFill>
              <a:srgbClr val="B8B1A9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363" y="2054760"/>
            <a:ext cx="7667938" cy="8135944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685800" y="2183368"/>
            <a:ext cx="333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Përfaq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ë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simi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gjinor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moshor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endParaRPr lang="sq-A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681314"/>
            <a:ext cx="18288000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 DHËNAT DEMOGRAFIKE TË PJESËMARRËSVE</a:t>
            </a:r>
          </a:p>
        </p:txBody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238500"/>
            <a:ext cx="14648485" cy="7525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2869168"/>
            <a:ext cx="407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Përfaqësimi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bazuar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në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nivelin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edukimit</a:t>
            </a:r>
            <a:endParaRPr lang="sq-A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33" y="2319037"/>
            <a:ext cx="1218339" cy="1218339"/>
          </a:xfrm>
          <a:custGeom>
            <a:avLst/>
            <a:gdLst/>
            <a:ahLst/>
            <a:cxnLst/>
            <a:rect l="l" t="t" r="r" b="b"/>
            <a:pathLst>
              <a:path w="1218339" h="1218339">
                <a:moveTo>
                  <a:pt x="0" y="0"/>
                </a:moveTo>
                <a:lnTo>
                  <a:pt x="1218339" y="0"/>
                </a:lnTo>
                <a:lnTo>
                  <a:pt x="1218339" y="1218339"/>
                </a:lnTo>
                <a:lnTo>
                  <a:pt x="0" y="1218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65198" y="4998071"/>
            <a:ext cx="1230458" cy="1230458"/>
          </a:xfrm>
          <a:custGeom>
            <a:avLst/>
            <a:gdLst/>
            <a:ahLst/>
            <a:cxnLst/>
            <a:rect l="l" t="t" r="r" b="b"/>
            <a:pathLst>
              <a:path w="1230458" h="1230458">
                <a:moveTo>
                  <a:pt x="0" y="0"/>
                </a:moveTo>
                <a:lnTo>
                  <a:pt x="1230459" y="0"/>
                </a:lnTo>
                <a:lnTo>
                  <a:pt x="1230459" y="1230458"/>
                </a:lnTo>
                <a:lnTo>
                  <a:pt x="0" y="1230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971922"/>
            <a:ext cx="1192496" cy="1192496"/>
          </a:xfrm>
          <a:custGeom>
            <a:avLst/>
            <a:gdLst/>
            <a:ahLst/>
            <a:cxnLst/>
            <a:rect l="l" t="t" r="r" b="b"/>
            <a:pathLst>
              <a:path w="1192496" h="1192496">
                <a:moveTo>
                  <a:pt x="0" y="0"/>
                </a:moveTo>
                <a:lnTo>
                  <a:pt x="1192496" y="0"/>
                </a:lnTo>
                <a:lnTo>
                  <a:pt x="1192496" y="1192497"/>
                </a:lnTo>
                <a:lnTo>
                  <a:pt x="0" y="1192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1325007"/>
            <a:ext cx="18288000" cy="7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7"/>
              </a:lnSpc>
              <a:spcBef>
                <a:spcPct val="0"/>
              </a:spcBef>
            </a:pPr>
            <a:r>
              <a:rPr lang="en-US" sz="47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GJETJET - PERCEPTIMI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4360" y="2726030"/>
            <a:ext cx="1392184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  <a:spcBef>
                <a:spcPct val="0"/>
              </a:spcBef>
            </a:pP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83% e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pjesëmarrësve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besojnë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se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sistemi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shqipëri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është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korruptuar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, duke e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konsideruar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atë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një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problem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përhapur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rrënjosur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.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Ky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rezultat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pasqyron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mungesën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thellë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besimit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institucionet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mënyrën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funksionimit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6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tyre</a:t>
            </a:r>
            <a:r>
              <a:rPr lang="en-US" sz="26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  <a:endParaRPr lang="en-US" sz="2667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56461" y="5313549"/>
            <a:ext cx="7484696" cy="222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2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Grupmosha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35–54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vjeç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përfaqëson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nivel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lartë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perceptimit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korrupsionit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(85%),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ndoshta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shkak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përfshirjes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madhe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tyre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përdorimin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shërbimeve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shëndetësore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vete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për</a:t>
            </a:r>
            <a:r>
              <a:rPr lang="en-US" sz="2800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familjen</a:t>
            </a:r>
            <a:endParaRPr lang="en-US" sz="2800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09800" y="8351515"/>
            <a:ext cx="8088789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8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Perceptimi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është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njëjtë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te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burrat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edhe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te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gratë</a:t>
            </a:r>
            <a:endParaRPr lang="en-US" sz="2800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67580" y="5313549"/>
            <a:ext cx="5086694" cy="5529015"/>
          </a:xfrm>
          <a:custGeom>
            <a:avLst/>
            <a:gdLst/>
            <a:ahLst/>
            <a:cxnLst/>
            <a:rect l="l" t="t" r="r" b="b"/>
            <a:pathLst>
              <a:path w="5086694" h="5529015">
                <a:moveTo>
                  <a:pt x="0" y="0"/>
                </a:moveTo>
                <a:lnTo>
                  <a:pt x="5086694" y="0"/>
                </a:lnTo>
                <a:lnTo>
                  <a:pt x="5086694" y="5529015"/>
                </a:lnTo>
                <a:lnTo>
                  <a:pt x="0" y="55290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4927012" y="-896735"/>
            <a:ext cx="5086694" cy="5529015"/>
          </a:xfrm>
          <a:custGeom>
            <a:avLst/>
            <a:gdLst/>
            <a:ahLst/>
            <a:cxnLst/>
            <a:rect l="l" t="t" r="r" b="b"/>
            <a:pathLst>
              <a:path w="5086694" h="5529015">
                <a:moveTo>
                  <a:pt x="0" y="0"/>
                </a:moveTo>
                <a:lnTo>
                  <a:pt x="5086694" y="0"/>
                </a:lnTo>
                <a:lnTo>
                  <a:pt x="5086694" y="5529015"/>
                </a:lnTo>
                <a:lnTo>
                  <a:pt x="0" y="55290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4364" y="3184652"/>
            <a:ext cx="1048672" cy="1048672"/>
          </a:xfrm>
          <a:custGeom>
            <a:avLst/>
            <a:gdLst/>
            <a:ahLst/>
            <a:cxnLst/>
            <a:rect l="l" t="t" r="r" b="b"/>
            <a:pathLst>
              <a:path w="1048672" h="1048672">
                <a:moveTo>
                  <a:pt x="0" y="0"/>
                </a:moveTo>
                <a:lnTo>
                  <a:pt x="1048672" y="0"/>
                </a:lnTo>
                <a:lnTo>
                  <a:pt x="1048672" y="1048672"/>
                </a:lnTo>
                <a:lnTo>
                  <a:pt x="0" y="1048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80196" y="6213047"/>
            <a:ext cx="1048672" cy="1048672"/>
          </a:xfrm>
          <a:custGeom>
            <a:avLst/>
            <a:gdLst/>
            <a:ahLst/>
            <a:cxnLst/>
            <a:rect l="l" t="t" r="r" b="b"/>
            <a:pathLst>
              <a:path w="1048672" h="1048672">
                <a:moveTo>
                  <a:pt x="0" y="0"/>
                </a:moveTo>
                <a:lnTo>
                  <a:pt x="1048672" y="0"/>
                </a:lnTo>
                <a:lnTo>
                  <a:pt x="1048672" y="1048672"/>
                </a:lnTo>
                <a:lnTo>
                  <a:pt x="0" y="1048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1823386"/>
            <a:ext cx="18288000" cy="73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7"/>
              </a:lnSpc>
              <a:spcBef>
                <a:spcPct val="0"/>
              </a:spcBef>
            </a:pPr>
            <a:r>
              <a:rPr lang="en-US" sz="4799" b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GJETJET - PERCEPTIMI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13290" y="3397289"/>
            <a:ext cx="11402397" cy="222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  <a:spcBef>
                <a:spcPct val="0"/>
              </a:spcBef>
            </a:pP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Niveli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shumë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lartë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këtij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perceptimi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tek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personat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me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arsim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9-vjeçar (96%),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çka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mund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shpjegohet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me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ndjeshmërinë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më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lartë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këtij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grupi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ndaj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padrejtësive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dhe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barrierave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aksesin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ndaj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kujdesit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67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r>
              <a:rPr lang="en-US" sz="2867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.</a:t>
            </a:r>
          </a:p>
          <a:p>
            <a:pPr algn="ctr">
              <a:lnSpc>
                <a:spcPts val="3469"/>
              </a:lnSpc>
              <a:spcBef>
                <a:spcPct val="0"/>
              </a:spcBef>
            </a:pPr>
            <a:endParaRPr lang="en-US" sz="2867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72200" y="6438900"/>
            <a:ext cx="11230432" cy="107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2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Vetëm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12% e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të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anketuarve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besojnë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se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sistemi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nuk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është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i</a:t>
            </a:r>
            <a:r>
              <a:rPr lang="en-US" sz="2800" b="1" dirty="0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2800" b="1" dirty="0" err="1" smtClean="0">
                <a:solidFill>
                  <a:srgbClr val="004082"/>
                </a:solidFill>
                <a:latin typeface="PT Sans Bold"/>
                <a:ea typeface="PT Sans Bold"/>
                <a:cs typeface="PT Sans Bold"/>
                <a:sym typeface="PT Sans Bold"/>
              </a:rPr>
              <a:t>korruptuar</a:t>
            </a:r>
            <a:endParaRPr lang="en-US" sz="2800" b="1" dirty="0">
              <a:solidFill>
                <a:srgbClr val="004082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06498" y="3184652"/>
            <a:ext cx="6503644" cy="7069179"/>
          </a:xfrm>
          <a:custGeom>
            <a:avLst/>
            <a:gdLst/>
            <a:ahLst/>
            <a:cxnLst/>
            <a:rect l="l" t="t" r="r" b="b"/>
            <a:pathLst>
              <a:path w="6503644" h="7069179">
                <a:moveTo>
                  <a:pt x="0" y="0"/>
                </a:moveTo>
                <a:lnTo>
                  <a:pt x="6503644" y="0"/>
                </a:lnTo>
                <a:lnTo>
                  <a:pt x="6503644" y="7069179"/>
                </a:lnTo>
                <a:lnTo>
                  <a:pt x="0" y="70691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775553">
            <a:off x="12479375" y="3915346"/>
            <a:ext cx="6503644" cy="8114873"/>
          </a:xfrm>
          <a:custGeom>
            <a:avLst/>
            <a:gdLst/>
            <a:ahLst/>
            <a:cxnLst/>
            <a:rect l="l" t="t" r="r" b="b"/>
            <a:pathLst>
              <a:path w="6503644" h="8114873">
                <a:moveTo>
                  <a:pt x="0" y="0"/>
                </a:moveTo>
                <a:lnTo>
                  <a:pt x="6503644" y="0"/>
                </a:lnTo>
                <a:lnTo>
                  <a:pt x="6503644" y="8114873"/>
                </a:lnTo>
                <a:lnTo>
                  <a:pt x="0" y="81148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396" r="-739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87" y="4794405"/>
            <a:ext cx="9614681" cy="22434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190" y="1732034"/>
            <a:ext cx="10923989" cy="245856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79777" y="2633478"/>
            <a:ext cx="7695487" cy="49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2"/>
              </a:lnSpc>
            </a:pPr>
            <a:r>
              <a:rPr lang="en-US" sz="2549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Kultura e përhapur e ryshfetit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073" y="2634981"/>
            <a:ext cx="10818444" cy="24348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40067" y="3558187"/>
            <a:ext cx="8416079" cy="49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2"/>
              </a:lnSpc>
            </a:pPr>
            <a:r>
              <a:rPr lang="en-US" sz="2549" spc="-48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Mungesa e kontrollit dhe ndëshkimeve nga autoritetet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234" y="3514176"/>
            <a:ext cx="10923989" cy="245856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40067" y="4449124"/>
            <a:ext cx="7695487" cy="49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2"/>
              </a:lnSpc>
            </a:pPr>
            <a:r>
              <a:rPr lang="en-US" sz="2549">
                <a:solidFill>
                  <a:srgbClr val="F4F6FC"/>
                </a:solidFill>
                <a:latin typeface="Georgia Pro"/>
                <a:ea typeface="Georgia Pro"/>
                <a:cs typeface="Georgia Pro"/>
                <a:sym typeface="Georgia Pro"/>
              </a:rPr>
              <a:t>Keqmenaxhimi dhe mungesa e transparencës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880" y="4539254"/>
            <a:ext cx="10976761" cy="24704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779777" y="5494906"/>
            <a:ext cx="6921562" cy="74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549" spc="-76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Mungesa e vetëdijes dhe guximit të pacientëve për të raportuar korrupsionin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0116" y="5719531"/>
            <a:ext cx="10818444" cy="24348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928154" y="6640084"/>
            <a:ext cx="8416079" cy="49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2"/>
              </a:lnSpc>
            </a:pPr>
            <a:r>
              <a:rPr lang="en-US" sz="2549" spc="-48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Pagat e ulëta të personelit shëndetësor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7278" y="6598725"/>
            <a:ext cx="10923989" cy="245856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849814" y="7516921"/>
            <a:ext cx="7695487" cy="49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2"/>
              </a:lnSpc>
            </a:pPr>
            <a:r>
              <a:rPr lang="en-US" sz="2549">
                <a:solidFill>
                  <a:srgbClr val="F4F6FC"/>
                </a:solidFill>
                <a:latin typeface="Georgia Pro"/>
                <a:ea typeface="Georgia Pro"/>
                <a:cs typeface="Georgia Pro"/>
                <a:sym typeface="Georgia Pro"/>
              </a:rPr>
              <a:t>Ndikimi i industrisë farmaceutike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1592" y="7954640"/>
            <a:ext cx="8378222" cy="195491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6447" y="7679283"/>
            <a:ext cx="10976761" cy="247043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928154" y="8617941"/>
            <a:ext cx="6833475" cy="64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1"/>
              </a:lnSpc>
            </a:pPr>
            <a:r>
              <a:rPr lang="en-US" sz="2549" spc="-76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Mungesa e fondeve dhe burimeve publike për mbulimin e kostove të shërbimit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06498" y="1878088"/>
            <a:ext cx="18394498" cy="50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35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SHKAQET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QË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NDIKOJNË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FENOMENIN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E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KORRUPSIONIT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NË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SISTEMIN</a:t>
            </a:r>
            <a:r>
              <a:rPr lang="en-US" sz="3000" b="1" dirty="0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sz="3000" b="1" dirty="0" err="1">
                <a:solidFill>
                  <a:srgbClr val="B3002A"/>
                </a:solidFill>
                <a:latin typeface="PT Sans Bold"/>
                <a:ea typeface="PT Sans Bold"/>
                <a:cs typeface="PT Sans Bold"/>
                <a:sym typeface="PT Sans Bold"/>
              </a:rPr>
              <a:t>SHËNDETËSOR</a:t>
            </a:r>
            <a:endParaRPr lang="en-US" sz="3000" b="1" dirty="0">
              <a:solidFill>
                <a:srgbClr val="B3002A"/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375072" y="452445"/>
            <a:ext cx="3688064" cy="756053"/>
          </a:xfrm>
          <a:custGeom>
            <a:avLst/>
            <a:gdLst/>
            <a:ahLst/>
            <a:cxnLst/>
            <a:rect l="l" t="t" r="r" b="b"/>
            <a:pathLst>
              <a:path w="3688064" h="756053">
                <a:moveTo>
                  <a:pt x="0" y="0"/>
                </a:moveTo>
                <a:lnTo>
                  <a:pt x="3688063" y="0"/>
                </a:lnTo>
                <a:lnTo>
                  <a:pt x="3688063" y="756053"/>
                </a:lnTo>
                <a:lnTo>
                  <a:pt x="0" y="756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927012" y="179972"/>
            <a:ext cx="1570270" cy="1028527"/>
          </a:xfrm>
          <a:custGeom>
            <a:avLst/>
            <a:gdLst/>
            <a:ahLst/>
            <a:cxnLst/>
            <a:rect l="l" t="t" r="r" b="b"/>
            <a:pathLst>
              <a:path w="1570270" h="1028527">
                <a:moveTo>
                  <a:pt x="0" y="0"/>
                </a:moveTo>
                <a:lnTo>
                  <a:pt x="1570270" y="0"/>
                </a:lnTo>
                <a:lnTo>
                  <a:pt x="1570270" y="1028526"/>
                </a:lnTo>
                <a:lnTo>
                  <a:pt x="0" y="10285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106498" y="3852385"/>
            <a:ext cx="5889330" cy="6401445"/>
          </a:xfrm>
          <a:custGeom>
            <a:avLst/>
            <a:gdLst/>
            <a:ahLst/>
            <a:cxnLst/>
            <a:rect l="l" t="t" r="r" b="b"/>
            <a:pathLst>
              <a:path w="5889330" h="6401445">
                <a:moveTo>
                  <a:pt x="0" y="0"/>
                </a:moveTo>
                <a:lnTo>
                  <a:pt x="5889330" y="0"/>
                </a:lnTo>
                <a:lnTo>
                  <a:pt x="5889330" y="6401446"/>
                </a:lnTo>
                <a:lnTo>
                  <a:pt x="0" y="6401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6775553">
            <a:off x="10922430" y="633994"/>
            <a:ext cx="9525643" cy="11261764"/>
          </a:xfrm>
          <a:custGeom>
            <a:avLst/>
            <a:gdLst/>
            <a:ahLst/>
            <a:cxnLst/>
            <a:rect l="l" t="t" r="r" b="b"/>
            <a:pathLst>
              <a:path w="9525643" h="11261764">
                <a:moveTo>
                  <a:pt x="0" y="0"/>
                </a:moveTo>
                <a:lnTo>
                  <a:pt x="9525644" y="0"/>
                </a:lnTo>
                <a:lnTo>
                  <a:pt x="9525644" y="11261764"/>
                </a:lnTo>
                <a:lnTo>
                  <a:pt x="0" y="1126176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759" r="-700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1804</Words>
  <Application>Microsoft Office PowerPoint</Application>
  <PresentationFormat>Custom</PresentationFormat>
  <Paragraphs>139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PT Sans</vt:lpstr>
      <vt:lpstr>Georgia Pro Bold</vt:lpstr>
      <vt:lpstr>Georgia Pro</vt:lpstr>
      <vt:lpstr>Wingdings</vt:lpstr>
      <vt:lpstr>Arial</vt:lpstr>
      <vt:lpstr>PT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Vlerësim i perceptimit të publikut shqiptar</dc:title>
  <dc:creator>User</dc:creator>
  <cp:lastModifiedBy>User</cp:lastModifiedBy>
  <cp:revision>7</cp:revision>
  <dcterms:created xsi:type="dcterms:W3CDTF">2006-08-16T00:00:00Z</dcterms:created>
  <dcterms:modified xsi:type="dcterms:W3CDTF">2025-05-26T07:12:48Z</dcterms:modified>
  <dc:identifier>DAGodM98pXU</dc:identifier>
</cp:coreProperties>
</file>